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7" r:id="rId2"/>
    <p:sldId id="332" r:id="rId3"/>
    <p:sldId id="347" r:id="rId4"/>
    <p:sldId id="348" r:id="rId5"/>
    <p:sldId id="349" r:id="rId6"/>
    <p:sldId id="350" r:id="rId7"/>
    <p:sldId id="351" r:id="rId8"/>
    <p:sldId id="359" r:id="rId9"/>
    <p:sldId id="352" r:id="rId10"/>
    <p:sldId id="354" r:id="rId11"/>
    <p:sldId id="355" r:id="rId12"/>
    <p:sldId id="356" r:id="rId13"/>
    <p:sldId id="310" r:id="rId14"/>
    <p:sldId id="361" r:id="rId15"/>
    <p:sldId id="360" r:id="rId16"/>
  </p:sldIdLst>
  <p:sldSz cx="24385588" cy="13717588"/>
  <p:notesSz cx="6797675" cy="9926638"/>
  <p:defaultTextStyle>
    <a:defPPr>
      <a:defRPr lang="ru-RU"/>
    </a:defPPr>
    <a:lvl1pPr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914400" indent="-4572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828800" indent="-9144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743200" indent="-13716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3657600" indent="-18288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mitry Chuyko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46464"/>
    <a:srgbClr val="939393"/>
    <a:srgbClr val="2F2F2F"/>
    <a:srgbClr val="9FC54E"/>
    <a:srgbClr val="95C12E"/>
    <a:srgbClr val="76787A"/>
    <a:srgbClr val="2F444E"/>
    <a:srgbClr val="512D6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10" autoAdjust="0"/>
    <p:restoredTop sz="90000" autoAdjust="0"/>
  </p:normalViewPr>
  <p:slideViewPr>
    <p:cSldViewPr snapToGrid="0">
      <p:cViewPr varScale="1">
        <p:scale>
          <a:sx n="40" d="100"/>
          <a:sy n="40" d="100"/>
        </p:scale>
        <p:origin x="-174" y="-588"/>
      </p:cViewPr>
      <p:guideLst>
        <p:guide orient="horz" pos="7119"/>
        <p:guide orient="horz" pos="2072"/>
        <p:guide orient="horz" pos="2210"/>
        <p:guide orient="horz" pos="7530"/>
        <p:guide orient="horz" pos="5473"/>
        <p:guide orient="horz" pos="4304"/>
        <p:guide orient="horz" pos="7366"/>
        <p:guide orient="horz" pos="8225"/>
        <p:guide pos="278"/>
        <p:guide pos="122"/>
        <p:guide pos="1518"/>
        <p:guide pos="2634"/>
        <p:guide pos="2761"/>
        <p:guide pos="9025"/>
        <p:guide pos="4622"/>
        <p:guide pos="150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89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89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AE2998-1859-4898-AB40-88A3278A79EB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89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89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CBCEF5-508C-4983-BCAB-A436382AB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89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89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E57DA07-5C40-4A3E-A34F-066D10763023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89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89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ADA73E-20A7-48A5-8EA5-920B225C2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86B93C57-24B4-4E5C-868D-2CA1B68FA161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C67A4282-3F6C-4890-99C4-11E890D0788D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79195A92-CAEB-483E-ACF3-6D73A342581C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EBF00207-37ED-4E6B-8C86-073A54A447D8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ACD310F9-7605-4253-B7CB-7D9E115E5B12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2813" lvl="2"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98F158DA-B240-42DC-8570-0163EE8F36FF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2813" lvl="2"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4524DA13-7427-4C4F-8283-9C537E6D237C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01B7B146-25B3-438C-8480-9E90CAA7BE19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D325B3AA-E962-401D-9D96-B11F4B055BF0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76FDFD40-2768-4474-BCB1-488157C1B47F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01345749-D5D7-4EBD-A2B1-5A177AE8EBE6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B5D4D17C-B0C9-4D80-B189-5243CB9EB341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A267A279-AC13-4BCF-8F8A-16F08B396BAD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C3161C27-0C36-4021-82A1-826CC718470D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14400" lvl="2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</a:pPr>
            <a:fld id="{22FB351B-D3C8-4614-89D0-1216E7B2ACD4}" type="slidenum">
              <a:rPr lang="ru-RU">
                <a:cs typeface="Arial" charset="0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909C7-369E-46C4-8852-F6AE3EFC1492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1467-A615-4915-8716-F1376EB58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50937" y="730334"/>
            <a:ext cx="5258142" cy="116250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509" y="730334"/>
            <a:ext cx="15469607" cy="116250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ECB6-DA72-4804-9BE5-58972C44106E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15730-D968-4B77-A056-BBE132DCF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latin typeface="PF Din Text Cond Pro Light" panose="02000000000000000000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PF Din Text Cond Pro Light" panose="02000000000000000000" pitchFamily="2" charset="0"/>
              </a:defRPr>
            </a:lvl1pPr>
            <a:lvl2pPr>
              <a:defRPr sz="2400">
                <a:latin typeface="PF Din Text Cond Pro Light" panose="02000000000000000000" pitchFamily="2" charset="0"/>
              </a:defRPr>
            </a:lvl2pPr>
            <a:lvl3pPr>
              <a:defRPr sz="2400">
                <a:latin typeface="PF Din Text Cond Pro Light" panose="02000000000000000000" pitchFamily="2" charset="0"/>
              </a:defRPr>
            </a:lvl3pPr>
            <a:lvl4pPr>
              <a:defRPr sz="2400">
                <a:latin typeface="PF Din Text Cond Pro Light" panose="02000000000000000000" pitchFamily="2" charset="0"/>
              </a:defRPr>
            </a:lvl4pPr>
            <a:lvl5pPr>
              <a:defRPr sz="2400">
                <a:latin typeface="PF Din Text Cond Pro Light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B70DE-257F-428E-8CC4-AE88507F1EB3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BFAC-5EED-43CB-BF0A-26682A001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808" y="3419873"/>
            <a:ext cx="21032570" cy="5706135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808" y="9179990"/>
            <a:ext cx="21032570" cy="3000721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46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9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2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6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B6A9A-27B6-43E7-AFEF-82F90A47E9A1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000D-AAC9-4624-8968-E47D67F9A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509" y="3651673"/>
            <a:ext cx="10363875" cy="87036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5204" y="3651673"/>
            <a:ext cx="10363875" cy="87036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55D1-0E38-4AFF-8302-79B68E276308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CE91-C9E5-4D2B-802D-7B1C9B640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5" y="730336"/>
            <a:ext cx="21032570" cy="26514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686" y="3362715"/>
            <a:ext cx="10316246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686" y="5010730"/>
            <a:ext cx="10316246" cy="73700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5204" y="3362715"/>
            <a:ext cx="10367051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5204" y="5010730"/>
            <a:ext cx="10367051" cy="73700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38FFD-C2AA-4040-9FB3-FCDB8C1DEAA2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B07F9-868D-4B41-9A03-78B9613CF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4EC8-1787-4F80-8FB4-2A4837AB8420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C5D7-EBAF-4DDC-B831-55B97E16B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F25D-C599-4C01-BD2A-4B7D642DF95B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A2E8-98E5-41FE-9865-732BE36E5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7051" y="1975079"/>
            <a:ext cx="12345204" cy="9748379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AE86B-6403-4A8A-B914-6CF3777DD5EF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3627-6179-4EE3-A5C8-0F4BCA0E7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7051" y="1975079"/>
            <a:ext cx="12345204" cy="9748379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46" indent="0">
              <a:buNone/>
              <a:defRPr sz="5600"/>
            </a:lvl2pPr>
            <a:lvl3pPr marL="1828891" indent="0">
              <a:buNone/>
              <a:defRPr sz="4800"/>
            </a:lvl3pPr>
            <a:lvl4pPr marL="2743337" indent="0">
              <a:buNone/>
              <a:defRPr sz="4000"/>
            </a:lvl4pPr>
            <a:lvl5pPr marL="3657783" indent="0">
              <a:buNone/>
              <a:defRPr sz="4000"/>
            </a:lvl5pPr>
            <a:lvl6pPr marL="4572229" indent="0">
              <a:buNone/>
              <a:defRPr sz="4000"/>
            </a:lvl6pPr>
            <a:lvl7pPr marL="5486674" indent="0">
              <a:buNone/>
              <a:defRPr sz="4000"/>
            </a:lvl7pPr>
            <a:lvl8pPr marL="6401120" indent="0">
              <a:buNone/>
              <a:defRPr sz="4000"/>
            </a:lvl8pPr>
            <a:lvl9pPr marL="7315566" indent="0">
              <a:buNone/>
              <a:defRPr sz="4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F7D8-DF4D-4C14-B494-70900128BA8F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7F5A9-FECD-4946-983C-F8C2B4FE2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32788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9" tIns="91445" rIns="182889" bIns="91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32788" cy="870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9" tIns="91445" rIns="182889" bIns="91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4288"/>
            <a:ext cx="5486400" cy="730250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l" defTabSz="1828891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5C03DD-D66A-4946-9588-67551D4001D1}" type="datetimeFigureOut">
              <a:rPr lang="ru-RU"/>
              <a:pPr>
                <a:defRPr/>
              </a:pPr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4288"/>
            <a:ext cx="8231188" cy="730250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ctr" defTabSz="1828891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2788" y="12714288"/>
            <a:ext cx="5486400" cy="730250"/>
          </a:xfrm>
          <a:prstGeom prst="rect">
            <a:avLst/>
          </a:prstGeom>
        </p:spPr>
        <p:txBody>
          <a:bodyPr vert="horz" lIns="182889" tIns="91445" rIns="182889" bIns="91445" rtlCol="0" anchor="ctr"/>
          <a:lstStyle>
            <a:lvl1pPr algn="r" defTabSz="1828891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BEC08D-DF20-47BE-B1B7-F08CA2CC5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2pPr>
      <a:lvl3pPr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3pPr>
      <a:lvl4pPr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4pPr>
      <a:lvl5pPr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Verdana" pitchFamily="34" charset="0"/>
        </a:defRPr>
      </a:lvl9pPr>
    </p:titleStyle>
    <p:bodyStyle>
      <a:lvl1pPr marL="457200" indent="-457200" algn="l" defTabSz="1828800" rtl="0" fontAlgn="base">
        <a:lnSpc>
          <a:spcPct val="90000"/>
        </a:lnSpc>
        <a:spcBef>
          <a:spcPts val="2000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1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3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na.feshchenko@domrf.ru" TargetMode="External"/><Relationship Id="rId5" Type="http://schemas.openxmlformats.org/officeDocument/2006/relationships/hyperlink" Target="mailto:mariia.platonova@domrf.ru" TargetMode="External"/><Relationship Id="rId4" Type="http://schemas.openxmlformats.org/officeDocument/2006/relationships/hyperlink" Target="mailto:olga.olonceva@domrf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33713"/>
            <a:ext cx="24385588" cy="101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AutoShape 3"/>
          <p:cNvSpPr>
            <a:spLocks noChangeAspect="1" noChangeArrowheads="1" noTextEdit="1"/>
          </p:cNvSpPr>
          <p:nvPr/>
        </p:nvSpPr>
        <p:spPr bwMode="auto">
          <a:xfrm>
            <a:off x="6778625" y="411163"/>
            <a:ext cx="57070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3" name="Группа 9"/>
          <p:cNvGrpSpPr>
            <a:grpSpLocks noChangeAspect="1"/>
          </p:cNvGrpSpPr>
          <p:nvPr/>
        </p:nvGrpSpPr>
        <p:grpSpPr bwMode="auto">
          <a:xfrm>
            <a:off x="1063625" y="601663"/>
            <a:ext cx="4787900" cy="1798637"/>
            <a:chOff x="6778625" y="411163"/>
            <a:chExt cx="5707063" cy="2144712"/>
          </a:xfrm>
        </p:grpSpPr>
        <p:sp>
          <p:nvSpPr>
            <p:cNvPr id="15383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84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85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0766088" y="11696700"/>
            <a:ext cx="3619500" cy="958850"/>
          </a:xfrm>
          <a:prstGeom prst="rect">
            <a:avLst/>
          </a:prstGeom>
          <a:solidFill>
            <a:srgbClr val="9FC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5365" name="Group 4"/>
          <p:cNvGrpSpPr>
            <a:grpSpLocks noChangeAspect="1"/>
          </p:cNvGrpSpPr>
          <p:nvPr/>
        </p:nvGrpSpPr>
        <p:grpSpPr bwMode="auto">
          <a:xfrm>
            <a:off x="21186775" y="11990388"/>
            <a:ext cx="2811463" cy="328612"/>
            <a:chOff x="13346" y="7553"/>
            <a:chExt cx="1771" cy="207"/>
          </a:xfrm>
        </p:grpSpPr>
        <p:sp>
          <p:nvSpPr>
            <p:cNvPr id="1537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46" y="7553"/>
              <a:ext cx="1771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1" name="Freeform 5"/>
            <p:cNvSpPr>
              <a:spLocks noEditPoints="1"/>
            </p:cNvSpPr>
            <p:nvPr/>
          </p:nvSpPr>
          <p:spPr bwMode="auto">
            <a:xfrm>
              <a:off x="13346" y="7554"/>
              <a:ext cx="131" cy="206"/>
            </a:xfrm>
            <a:custGeom>
              <a:avLst/>
              <a:gdLst>
                <a:gd name="T0" fmla="*/ 1308 w 1308"/>
                <a:gd name="T1" fmla="*/ 1960 h 2064"/>
                <a:gd name="T2" fmla="*/ 1172 w 1308"/>
                <a:gd name="T3" fmla="*/ 2006 h 2064"/>
                <a:gd name="T4" fmla="*/ 1024 w 1308"/>
                <a:gd name="T5" fmla="*/ 2038 h 2064"/>
                <a:gd name="T6" fmla="*/ 861 w 1308"/>
                <a:gd name="T7" fmla="*/ 2057 h 2064"/>
                <a:gd name="T8" fmla="*/ 686 w 1308"/>
                <a:gd name="T9" fmla="*/ 2064 h 2064"/>
                <a:gd name="T10" fmla="*/ 516 w 1308"/>
                <a:gd name="T11" fmla="*/ 2054 h 2064"/>
                <a:gd name="T12" fmla="*/ 371 w 1308"/>
                <a:gd name="T13" fmla="*/ 2023 h 2064"/>
                <a:gd name="T14" fmla="*/ 252 w 1308"/>
                <a:gd name="T15" fmla="*/ 1973 h 2064"/>
                <a:gd name="T16" fmla="*/ 159 w 1308"/>
                <a:gd name="T17" fmla="*/ 1901 h 2064"/>
                <a:gd name="T18" fmla="*/ 123 w 1308"/>
                <a:gd name="T19" fmla="*/ 1856 h 2064"/>
                <a:gd name="T20" fmla="*/ 62 w 1308"/>
                <a:gd name="T21" fmla="*/ 1740 h 2064"/>
                <a:gd name="T22" fmla="*/ 22 w 1308"/>
                <a:gd name="T23" fmla="*/ 1593 h 2064"/>
                <a:gd name="T24" fmla="*/ 2 w 1308"/>
                <a:gd name="T25" fmla="*/ 1412 h 2064"/>
                <a:gd name="T26" fmla="*/ 2 w 1308"/>
                <a:gd name="T27" fmla="*/ 1210 h 2064"/>
                <a:gd name="T28" fmla="*/ 22 w 1308"/>
                <a:gd name="T29" fmla="*/ 1036 h 2064"/>
                <a:gd name="T30" fmla="*/ 62 w 1308"/>
                <a:gd name="T31" fmla="*/ 891 h 2064"/>
                <a:gd name="T32" fmla="*/ 121 w 1308"/>
                <a:gd name="T33" fmla="*/ 775 h 2064"/>
                <a:gd name="T34" fmla="*/ 198 w 1308"/>
                <a:gd name="T35" fmla="*/ 685 h 2064"/>
                <a:gd name="T36" fmla="*/ 296 w 1308"/>
                <a:gd name="T37" fmla="*/ 619 h 2064"/>
                <a:gd name="T38" fmla="*/ 411 w 1308"/>
                <a:gd name="T39" fmla="*/ 578 h 2064"/>
                <a:gd name="T40" fmla="*/ 546 w 1308"/>
                <a:gd name="T41" fmla="*/ 557 h 2064"/>
                <a:gd name="T42" fmla="*/ 667 w 1308"/>
                <a:gd name="T43" fmla="*/ 556 h 2064"/>
                <a:gd name="T44" fmla="*/ 759 w 1308"/>
                <a:gd name="T45" fmla="*/ 567 h 2064"/>
                <a:gd name="T46" fmla="*/ 843 w 1308"/>
                <a:gd name="T47" fmla="*/ 587 h 2064"/>
                <a:gd name="T48" fmla="*/ 923 w 1308"/>
                <a:gd name="T49" fmla="*/ 617 h 2064"/>
                <a:gd name="T50" fmla="*/ 961 w 1308"/>
                <a:gd name="T51" fmla="*/ 987 h 2064"/>
                <a:gd name="T52" fmla="*/ 955 w 1308"/>
                <a:gd name="T53" fmla="*/ 957 h 2064"/>
                <a:gd name="T54" fmla="*/ 940 w 1308"/>
                <a:gd name="T55" fmla="*/ 931 h 2064"/>
                <a:gd name="T56" fmla="*/ 880 w 1308"/>
                <a:gd name="T57" fmla="*/ 888 h 2064"/>
                <a:gd name="T58" fmla="*/ 791 w 1308"/>
                <a:gd name="T59" fmla="*/ 859 h 2064"/>
                <a:gd name="T60" fmla="*/ 681 w 1308"/>
                <a:gd name="T61" fmla="*/ 849 h 2064"/>
                <a:gd name="T62" fmla="*/ 595 w 1308"/>
                <a:gd name="T63" fmla="*/ 855 h 2064"/>
                <a:gd name="T64" fmla="*/ 525 w 1308"/>
                <a:gd name="T65" fmla="*/ 873 h 2064"/>
                <a:gd name="T66" fmla="*/ 468 w 1308"/>
                <a:gd name="T67" fmla="*/ 902 h 2064"/>
                <a:gd name="T68" fmla="*/ 426 w 1308"/>
                <a:gd name="T69" fmla="*/ 945 h 2064"/>
                <a:gd name="T70" fmla="*/ 396 w 1308"/>
                <a:gd name="T71" fmla="*/ 1003 h 2064"/>
                <a:gd name="T72" fmla="*/ 375 w 1308"/>
                <a:gd name="T73" fmla="*/ 1083 h 2064"/>
                <a:gd name="T74" fmla="*/ 362 w 1308"/>
                <a:gd name="T75" fmla="*/ 1183 h 2064"/>
                <a:gd name="T76" fmla="*/ 359 w 1308"/>
                <a:gd name="T77" fmla="*/ 1305 h 2064"/>
                <a:gd name="T78" fmla="*/ 362 w 1308"/>
                <a:gd name="T79" fmla="*/ 1433 h 2064"/>
                <a:gd name="T80" fmla="*/ 375 w 1308"/>
                <a:gd name="T81" fmla="*/ 1538 h 2064"/>
                <a:gd name="T82" fmla="*/ 396 w 1308"/>
                <a:gd name="T83" fmla="*/ 1621 h 2064"/>
                <a:gd name="T84" fmla="*/ 426 w 1308"/>
                <a:gd name="T85" fmla="*/ 1677 h 2064"/>
                <a:gd name="T86" fmla="*/ 468 w 1308"/>
                <a:gd name="T87" fmla="*/ 1716 h 2064"/>
                <a:gd name="T88" fmla="*/ 526 w 1308"/>
                <a:gd name="T89" fmla="*/ 1744 h 2064"/>
                <a:gd name="T90" fmla="*/ 599 w 1308"/>
                <a:gd name="T91" fmla="*/ 1760 h 2064"/>
                <a:gd name="T92" fmla="*/ 686 w 1308"/>
                <a:gd name="T93" fmla="*/ 1767 h 2064"/>
                <a:gd name="T94" fmla="*/ 831 w 1308"/>
                <a:gd name="T95" fmla="*/ 1756 h 2064"/>
                <a:gd name="T96" fmla="*/ 961 w 1308"/>
                <a:gd name="T97" fmla="*/ 1725 h 20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08"/>
                <a:gd name="T148" fmla="*/ 0 h 2064"/>
                <a:gd name="T149" fmla="*/ 1308 w 1308"/>
                <a:gd name="T150" fmla="*/ 2064 h 20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08" h="2064">
                  <a:moveTo>
                    <a:pt x="961" y="636"/>
                  </a:moveTo>
                  <a:lnTo>
                    <a:pt x="961" y="0"/>
                  </a:lnTo>
                  <a:lnTo>
                    <a:pt x="1308" y="0"/>
                  </a:lnTo>
                  <a:lnTo>
                    <a:pt x="1308" y="1960"/>
                  </a:lnTo>
                  <a:lnTo>
                    <a:pt x="1275" y="1973"/>
                  </a:lnTo>
                  <a:lnTo>
                    <a:pt x="1242" y="1984"/>
                  </a:lnTo>
                  <a:lnTo>
                    <a:pt x="1208" y="1995"/>
                  </a:lnTo>
                  <a:lnTo>
                    <a:pt x="1172" y="2006"/>
                  </a:lnTo>
                  <a:lnTo>
                    <a:pt x="1137" y="2015"/>
                  </a:lnTo>
                  <a:lnTo>
                    <a:pt x="1100" y="2024"/>
                  </a:lnTo>
                  <a:lnTo>
                    <a:pt x="1063" y="2032"/>
                  </a:lnTo>
                  <a:lnTo>
                    <a:pt x="1024" y="2038"/>
                  </a:lnTo>
                  <a:lnTo>
                    <a:pt x="985" y="2044"/>
                  </a:lnTo>
                  <a:lnTo>
                    <a:pt x="944" y="2050"/>
                  </a:lnTo>
                  <a:lnTo>
                    <a:pt x="903" y="2054"/>
                  </a:lnTo>
                  <a:lnTo>
                    <a:pt x="861" y="2057"/>
                  </a:lnTo>
                  <a:lnTo>
                    <a:pt x="819" y="2061"/>
                  </a:lnTo>
                  <a:lnTo>
                    <a:pt x="776" y="2062"/>
                  </a:lnTo>
                  <a:lnTo>
                    <a:pt x="731" y="2063"/>
                  </a:lnTo>
                  <a:lnTo>
                    <a:pt x="686" y="2064"/>
                  </a:lnTo>
                  <a:lnTo>
                    <a:pt x="641" y="2063"/>
                  </a:lnTo>
                  <a:lnTo>
                    <a:pt x="598" y="2061"/>
                  </a:lnTo>
                  <a:lnTo>
                    <a:pt x="556" y="2058"/>
                  </a:lnTo>
                  <a:lnTo>
                    <a:pt x="516" y="2054"/>
                  </a:lnTo>
                  <a:lnTo>
                    <a:pt x="477" y="2048"/>
                  </a:lnTo>
                  <a:lnTo>
                    <a:pt x="441" y="2041"/>
                  </a:lnTo>
                  <a:lnTo>
                    <a:pt x="405" y="2033"/>
                  </a:lnTo>
                  <a:lnTo>
                    <a:pt x="371" y="2023"/>
                  </a:lnTo>
                  <a:lnTo>
                    <a:pt x="339" y="2013"/>
                  </a:lnTo>
                  <a:lnTo>
                    <a:pt x="309" y="2001"/>
                  </a:lnTo>
                  <a:lnTo>
                    <a:pt x="280" y="1987"/>
                  </a:lnTo>
                  <a:lnTo>
                    <a:pt x="252" y="1973"/>
                  </a:lnTo>
                  <a:lnTo>
                    <a:pt x="227" y="1956"/>
                  </a:lnTo>
                  <a:lnTo>
                    <a:pt x="203" y="1940"/>
                  </a:lnTo>
                  <a:lnTo>
                    <a:pt x="180" y="1921"/>
                  </a:lnTo>
                  <a:lnTo>
                    <a:pt x="159" y="1901"/>
                  </a:lnTo>
                  <a:lnTo>
                    <a:pt x="149" y="1891"/>
                  </a:lnTo>
                  <a:lnTo>
                    <a:pt x="141" y="1880"/>
                  </a:lnTo>
                  <a:lnTo>
                    <a:pt x="132" y="1868"/>
                  </a:lnTo>
                  <a:lnTo>
                    <a:pt x="123" y="1856"/>
                  </a:lnTo>
                  <a:lnTo>
                    <a:pt x="105" y="1830"/>
                  </a:lnTo>
                  <a:lnTo>
                    <a:pt x="90" y="1802"/>
                  </a:lnTo>
                  <a:lnTo>
                    <a:pt x="75" y="1772"/>
                  </a:lnTo>
                  <a:lnTo>
                    <a:pt x="62" y="1740"/>
                  </a:lnTo>
                  <a:lnTo>
                    <a:pt x="51" y="1707"/>
                  </a:lnTo>
                  <a:lnTo>
                    <a:pt x="40" y="1670"/>
                  </a:lnTo>
                  <a:lnTo>
                    <a:pt x="31" y="1633"/>
                  </a:lnTo>
                  <a:lnTo>
                    <a:pt x="22" y="1593"/>
                  </a:lnTo>
                  <a:lnTo>
                    <a:pt x="15" y="1551"/>
                  </a:lnTo>
                  <a:lnTo>
                    <a:pt x="10" y="1506"/>
                  </a:lnTo>
                  <a:lnTo>
                    <a:pt x="6" y="1460"/>
                  </a:lnTo>
                  <a:lnTo>
                    <a:pt x="2" y="1412"/>
                  </a:lnTo>
                  <a:lnTo>
                    <a:pt x="1" y="1361"/>
                  </a:lnTo>
                  <a:lnTo>
                    <a:pt x="0" y="1309"/>
                  </a:lnTo>
                  <a:lnTo>
                    <a:pt x="1" y="1259"/>
                  </a:lnTo>
                  <a:lnTo>
                    <a:pt x="2" y="1210"/>
                  </a:lnTo>
                  <a:lnTo>
                    <a:pt x="6" y="1164"/>
                  </a:lnTo>
                  <a:lnTo>
                    <a:pt x="10" y="1119"/>
                  </a:lnTo>
                  <a:lnTo>
                    <a:pt x="15" y="1076"/>
                  </a:lnTo>
                  <a:lnTo>
                    <a:pt x="22" y="1036"/>
                  </a:lnTo>
                  <a:lnTo>
                    <a:pt x="30" y="997"/>
                  </a:lnTo>
                  <a:lnTo>
                    <a:pt x="40" y="960"/>
                  </a:lnTo>
                  <a:lnTo>
                    <a:pt x="50" y="924"/>
                  </a:lnTo>
                  <a:lnTo>
                    <a:pt x="62" y="891"/>
                  </a:lnTo>
                  <a:lnTo>
                    <a:pt x="74" y="859"/>
                  </a:lnTo>
                  <a:lnTo>
                    <a:pt x="89" y="829"/>
                  </a:lnTo>
                  <a:lnTo>
                    <a:pt x="104" y="801"/>
                  </a:lnTo>
                  <a:lnTo>
                    <a:pt x="121" y="775"/>
                  </a:lnTo>
                  <a:lnTo>
                    <a:pt x="138" y="749"/>
                  </a:lnTo>
                  <a:lnTo>
                    <a:pt x="157" y="726"/>
                  </a:lnTo>
                  <a:lnTo>
                    <a:pt x="177" y="705"/>
                  </a:lnTo>
                  <a:lnTo>
                    <a:pt x="198" y="685"/>
                  </a:lnTo>
                  <a:lnTo>
                    <a:pt x="221" y="666"/>
                  </a:lnTo>
                  <a:lnTo>
                    <a:pt x="245" y="649"/>
                  </a:lnTo>
                  <a:lnTo>
                    <a:pt x="269" y="634"/>
                  </a:lnTo>
                  <a:lnTo>
                    <a:pt x="296" y="619"/>
                  </a:lnTo>
                  <a:lnTo>
                    <a:pt x="322" y="607"/>
                  </a:lnTo>
                  <a:lnTo>
                    <a:pt x="351" y="596"/>
                  </a:lnTo>
                  <a:lnTo>
                    <a:pt x="381" y="586"/>
                  </a:lnTo>
                  <a:lnTo>
                    <a:pt x="411" y="578"/>
                  </a:lnTo>
                  <a:lnTo>
                    <a:pt x="443" y="571"/>
                  </a:lnTo>
                  <a:lnTo>
                    <a:pt x="476" y="565"/>
                  </a:lnTo>
                  <a:lnTo>
                    <a:pt x="510" y="561"/>
                  </a:lnTo>
                  <a:lnTo>
                    <a:pt x="546" y="557"/>
                  </a:lnTo>
                  <a:lnTo>
                    <a:pt x="582" y="556"/>
                  </a:lnTo>
                  <a:lnTo>
                    <a:pt x="619" y="555"/>
                  </a:lnTo>
                  <a:lnTo>
                    <a:pt x="643" y="556"/>
                  </a:lnTo>
                  <a:lnTo>
                    <a:pt x="667" y="556"/>
                  </a:lnTo>
                  <a:lnTo>
                    <a:pt x="691" y="558"/>
                  </a:lnTo>
                  <a:lnTo>
                    <a:pt x="714" y="561"/>
                  </a:lnTo>
                  <a:lnTo>
                    <a:pt x="736" y="563"/>
                  </a:lnTo>
                  <a:lnTo>
                    <a:pt x="759" y="567"/>
                  </a:lnTo>
                  <a:lnTo>
                    <a:pt x="780" y="571"/>
                  </a:lnTo>
                  <a:lnTo>
                    <a:pt x="802" y="576"/>
                  </a:lnTo>
                  <a:lnTo>
                    <a:pt x="824" y="582"/>
                  </a:lnTo>
                  <a:lnTo>
                    <a:pt x="843" y="587"/>
                  </a:lnTo>
                  <a:lnTo>
                    <a:pt x="864" y="594"/>
                  </a:lnTo>
                  <a:lnTo>
                    <a:pt x="884" y="600"/>
                  </a:lnTo>
                  <a:lnTo>
                    <a:pt x="904" y="609"/>
                  </a:lnTo>
                  <a:lnTo>
                    <a:pt x="923" y="617"/>
                  </a:lnTo>
                  <a:lnTo>
                    <a:pt x="942" y="626"/>
                  </a:lnTo>
                  <a:lnTo>
                    <a:pt x="961" y="636"/>
                  </a:lnTo>
                  <a:close/>
                  <a:moveTo>
                    <a:pt x="961" y="1725"/>
                  </a:moveTo>
                  <a:lnTo>
                    <a:pt x="961" y="987"/>
                  </a:lnTo>
                  <a:lnTo>
                    <a:pt x="961" y="980"/>
                  </a:lnTo>
                  <a:lnTo>
                    <a:pt x="960" y="972"/>
                  </a:lnTo>
                  <a:lnTo>
                    <a:pt x="957" y="965"/>
                  </a:lnTo>
                  <a:lnTo>
                    <a:pt x="955" y="957"/>
                  </a:lnTo>
                  <a:lnTo>
                    <a:pt x="952" y="951"/>
                  </a:lnTo>
                  <a:lnTo>
                    <a:pt x="949" y="944"/>
                  </a:lnTo>
                  <a:lnTo>
                    <a:pt x="944" y="938"/>
                  </a:lnTo>
                  <a:lnTo>
                    <a:pt x="940" y="931"/>
                  </a:lnTo>
                  <a:lnTo>
                    <a:pt x="928" y="919"/>
                  </a:lnTo>
                  <a:lnTo>
                    <a:pt x="914" y="908"/>
                  </a:lnTo>
                  <a:lnTo>
                    <a:pt x="899" y="898"/>
                  </a:lnTo>
                  <a:lnTo>
                    <a:pt x="880" y="888"/>
                  </a:lnTo>
                  <a:lnTo>
                    <a:pt x="861" y="879"/>
                  </a:lnTo>
                  <a:lnTo>
                    <a:pt x="839" y="871"/>
                  </a:lnTo>
                  <a:lnTo>
                    <a:pt x="816" y="864"/>
                  </a:lnTo>
                  <a:lnTo>
                    <a:pt x="791" y="859"/>
                  </a:lnTo>
                  <a:lnTo>
                    <a:pt x="766" y="854"/>
                  </a:lnTo>
                  <a:lnTo>
                    <a:pt x="738" y="852"/>
                  </a:lnTo>
                  <a:lnTo>
                    <a:pt x="710" y="850"/>
                  </a:lnTo>
                  <a:lnTo>
                    <a:pt x="681" y="849"/>
                  </a:lnTo>
                  <a:lnTo>
                    <a:pt x="657" y="850"/>
                  </a:lnTo>
                  <a:lnTo>
                    <a:pt x="636" y="851"/>
                  </a:lnTo>
                  <a:lnTo>
                    <a:pt x="615" y="852"/>
                  </a:lnTo>
                  <a:lnTo>
                    <a:pt x="595" y="855"/>
                  </a:lnTo>
                  <a:lnTo>
                    <a:pt x="577" y="859"/>
                  </a:lnTo>
                  <a:lnTo>
                    <a:pt x="558" y="862"/>
                  </a:lnTo>
                  <a:lnTo>
                    <a:pt x="541" y="868"/>
                  </a:lnTo>
                  <a:lnTo>
                    <a:pt x="525" y="873"/>
                  </a:lnTo>
                  <a:lnTo>
                    <a:pt x="509" y="879"/>
                  </a:lnTo>
                  <a:lnTo>
                    <a:pt x="495" y="887"/>
                  </a:lnTo>
                  <a:lnTo>
                    <a:pt x="480" y="894"/>
                  </a:lnTo>
                  <a:lnTo>
                    <a:pt x="468" y="902"/>
                  </a:lnTo>
                  <a:lnTo>
                    <a:pt x="456" y="912"/>
                  </a:lnTo>
                  <a:lnTo>
                    <a:pt x="445" y="922"/>
                  </a:lnTo>
                  <a:lnTo>
                    <a:pt x="435" y="933"/>
                  </a:lnTo>
                  <a:lnTo>
                    <a:pt x="426" y="945"/>
                  </a:lnTo>
                  <a:lnTo>
                    <a:pt x="417" y="957"/>
                  </a:lnTo>
                  <a:lnTo>
                    <a:pt x="410" y="972"/>
                  </a:lnTo>
                  <a:lnTo>
                    <a:pt x="403" y="986"/>
                  </a:lnTo>
                  <a:lnTo>
                    <a:pt x="396" y="1003"/>
                  </a:lnTo>
                  <a:lnTo>
                    <a:pt x="390" y="1021"/>
                  </a:lnTo>
                  <a:lnTo>
                    <a:pt x="384" y="1041"/>
                  </a:lnTo>
                  <a:lnTo>
                    <a:pt x="380" y="1061"/>
                  </a:lnTo>
                  <a:lnTo>
                    <a:pt x="375" y="1083"/>
                  </a:lnTo>
                  <a:lnTo>
                    <a:pt x="371" y="1105"/>
                  </a:lnTo>
                  <a:lnTo>
                    <a:pt x="367" y="1129"/>
                  </a:lnTo>
                  <a:lnTo>
                    <a:pt x="364" y="1156"/>
                  </a:lnTo>
                  <a:lnTo>
                    <a:pt x="362" y="1183"/>
                  </a:lnTo>
                  <a:lnTo>
                    <a:pt x="361" y="1210"/>
                  </a:lnTo>
                  <a:lnTo>
                    <a:pt x="359" y="1240"/>
                  </a:lnTo>
                  <a:lnTo>
                    <a:pt x="359" y="1271"/>
                  </a:lnTo>
                  <a:lnTo>
                    <a:pt x="359" y="1305"/>
                  </a:lnTo>
                  <a:lnTo>
                    <a:pt x="359" y="1339"/>
                  </a:lnTo>
                  <a:lnTo>
                    <a:pt x="359" y="1372"/>
                  </a:lnTo>
                  <a:lnTo>
                    <a:pt x="361" y="1403"/>
                  </a:lnTo>
                  <a:lnTo>
                    <a:pt x="362" y="1433"/>
                  </a:lnTo>
                  <a:lnTo>
                    <a:pt x="364" y="1462"/>
                  </a:lnTo>
                  <a:lnTo>
                    <a:pt x="367" y="1490"/>
                  </a:lnTo>
                  <a:lnTo>
                    <a:pt x="371" y="1515"/>
                  </a:lnTo>
                  <a:lnTo>
                    <a:pt x="375" y="1538"/>
                  </a:lnTo>
                  <a:lnTo>
                    <a:pt x="380" y="1562"/>
                  </a:lnTo>
                  <a:lnTo>
                    <a:pt x="384" y="1583"/>
                  </a:lnTo>
                  <a:lnTo>
                    <a:pt x="390" y="1603"/>
                  </a:lnTo>
                  <a:lnTo>
                    <a:pt x="396" y="1621"/>
                  </a:lnTo>
                  <a:lnTo>
                    <a:pt x="403" y="1637"/>
                  </a:lnTo>
                  <a:lnTo>
                    <a:pt x="410" y="1652"/>
                  </a:lnTo>
                  <a:lnTo>
                    <a:pt x="417" y="1665"/>
                  </a:lnTo>
                  <a:lnTo>
                    <a:pt x="426" y="1677"/>
                  </a:lnTo>
                  <a:lnTo>
                    <a:pt x="435" y="1688"/>
                  </a:lnTo>
                  <a:lnTo>
                    <a:pt x="445" y="1698"/>
                  </a:lnTo>
                  <a:lnTo>
                    <a:pt x="456" y="1707"/>
                  </a:lnTo>
                  <a:lnTo>
                    <a:pt x="468" y="1716"/>
                  </a:lnTo>
                  <a:lnTo>
                    <a:pt x="481" y="1724"/>
                  </a:lnTo>
                  <a:lnTo>
                    <a:pt x="496" y="1731"/>
                  </a:lnTo>
                  <a:lnTo>
                    <a:pt x="510" y="1738"/>
                  </a:lnTo>
                  <a:lnTo>
                    <a:pt x="526" y="1744"/>
                  </a:lnTo>
                  <a:lnTo>
                    <a:pt x="543" y="1749"/>
                  </a:lnTo>
                  <a:lnTo>
                    <a:pt x="561" y="1754"/>
                  </a:lnTo>
                  <a:lnTo>
                    <a:pt x="579" y="1758"/>
                  </a:lnTo>
                  <a:lnTo>
                    <a:pt x="599" y="1760"/>
                  </a:lnTo>
                  <a:lnTo>
                    <a:pt x="619" y="1764"/>
                  </a:lnTo>
                  <a:lnTo>
                    <a:pt x="641" y="1765"/>
                  </a:lnTo>
                  <a:lnTo>
                    <a:pt x="663" y="1766"/>
                  </a:lnTo>
                  <a:lnTo>
                    <a:pt x="686" y="1767"/>
                  </a:lnTo>
                  <a:lnTo>
                    <a:pt x="724" y="1766"/>
                  </a:lnTo>
                  <a:lnTo>
                    <a:pt x="760" y="1764"/>
                  </a:lnTo>
                  <a:lnTo>
                    <a:pt x="797" y="1760"/>
                  </a:lnTo>
                  <a:lnTo>
                    <a:pt x="831" y="1756"/>
                  </a:lnTo>
                  <a:lnTo>
                    <a:pt x="866" y="1750"/>
                  </a:lnTo>
                  <a:lnTo>
                    <a:pt x="898" y="1742"/>
                  </a:lnTo>
                  <a:lnTo>
                    <a:pt x="930" y="1735"/>
                  </a:lnTo>
                  <a:lnTo>
                    <a:pt x="961" y="1725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2" name="Freeform 6"/>
            <p:cNvSpPr>
              <a:spLocks noEditPoints="1"/>
            </p:cNvSpPr>
            <p:nvPr/>
          </p:nvSpPr>
          <p:spPr bwMode="auto">
            <a:xfrm>
              <a:off x="13511" y="7609"/>
              <a:ext cx="136" cy="151"/>
            </a:xfrm>
            <a:custGeom>
              <a:avLst/>
              <a:gdLst>
                <a:gd name="T0" fmla="*/ 122 w 1360"/>
                <a:gd name="T1" fmla="*/ 1297 h 1509"/>
                <a:gd name="T2" fmla="*/ 50 w 1360"/>
                <a:gd name="T3" fmla="*/ 1146 h 1509"/>
                <a:gd name="T4" fmla="*/ 10 w 1360"/>
                <a:gd name="T5" fmla="*/ 946 h 1509"/>
                <a:gd name="T6" fmla="*/ 0 w 1360"/>
                <a:gd name="T7" fmla="*/ 697 h 1509"/>
                <a:gd name="T8" fmla="*/ 22 w 1360"/>
                <a:gd name="T9" fmla="*/ 470 h 1509"/>
                <a:gd name="T10" fmla="*/ 77 w 1360"/>
                <a:gd name="T11" fmla="*/ 293 h 1509"/>
                <a:gd name="T12" fmla="*/ 143 w 1360"/>
                <a:gd name="T13" fmla="*/ 187 h 1509"/>
                <a:gd name="T14" fmla="*/ 230 w 1360"/>
                <a:gd name="T15" fmla="*/ 110 h 1509"/>
                <a:gd name="T16" fmla="*/ 372 w 1360"/>
                <a:gd name="T17" fmla="*/ 42 h 1509"/>
                <a:gd name="T18" fmla="*/ 551 w 1360"/>
                <a:gd name="T19" fmla="*/ 7 h 1509"/>
                <a:gd name="T20" fmla="*/ 764 w 1360"/>
                <a:gd name="T21" fmla="*/ 3 h 1509"/>
                <a:gd name="T22" fmla="*/ 952 w 1360"/>
                <a:gd name="T23" fmla="*/ 32 h 1509"/>
                <a:gd name="T24" fmla="*/ 1104 w 1360"/>
                <a:gd name="T25" fmla="*/ 93 h 1509"/>
                <a:gd name="T26" fmla="*/ 1208 w 1360"/>
                <a:gd name="T27" fmla="*/ 176 h 1509"/>
                <a:gd name="T28" fmla="*/ 1270 w 1360"/>
                <a:gd name="T29" fmla="*/ 264 h 1509"/>
                <a:gd name="T30" fmla="*/ 1329 w 1360"/>
                <a:gd name="T31" fmla="*/ 430 h 1509"/>
                <a:gd name="T32" fmla="*/ 1357 w 1360"/>
                <a:gd name="T33" fmla="*/ 648 h 1509"/>
                <a:gd name="T34" fmla="*/ 1355 w 1360"/>
                <a:gd name="T35" fmla="*/ 899 h 1509"/>
                <a:gd name="T36" fmla="*/ 1321 w 1360"/>
                <a:gd name="T37" fmla="*/ 1110 h 1509"/>
                <a:gd name="T38" fmla="*/ 1253 w 1360"/>
                <a:gd name="T39" fmla="*/ 1271 h 1509"/>
                <a:gd name="T40" fmla="*/ 1198 w 1360"/>
                <a:gd name="T41" fmla="*/ 1344 h 1509"/>
                <a:gd name="T42" fmla="*/ 1076 w 1360"/>
                <a:gd name="T43" fmla="*/ 1430 h 1509"/>
                <a:gd name="T44" fmla="*/ 918 w 1360"/>
                <a:gd name="T45" fmla="*/ 1486 h 1509"/>
                <a:gd name="T46" fmla="*/ 721 w 1360"/>
                <a:gd name="T47" fmla="*/ 1508 h 1509"/>
                <a:gd name="T48" fmla="*/ 512 w 1360"/>
                <a:gd name="T49" fmla="*/ 1498 h 1509"/>
                <a:gd name="T50" fmla="*/ 339 w 1360"/>
                <a:gd name="T51" fmla="*/ 1456 h 1509"/>
                <a:gd name="T52" fmla="*/ 204 w 1360"/>
                <a:gd name="T53" fmla="*/ 1381 h 1509"/>
                <a:gd name="T54" fmla="*/ 407 w 1360"/>
                <a:gd name="T55" fmla="*/ 396 h 1509"/>
                <a:gd name="T56" fmla="*/ 379 w 1360"/>
                <a:gd name="T57" fmla="*/ 487 h 1509"/>
                <a:gd name="T58" fmla="*/ 362 w 1360"/>
                <a:gd name="T59" fmla="*/ 619 h 1509"/>
                <a:gd name="T60" fmla="*/ 358 w 1360"/>
                <a:gd name="T61" fmla="*/ 791 h 1509"/>
                <a:gd name="T62" fmla="*/ 367 w 1360"/>
                <a:gd name="T63" fmla="*/ 944 h 1509"/>
                <a:gd name="T64" fmla="*/ 389 w 1360"/>
                <a:gd name="T65" fmla="*/ 1059 h 1509"/>
                <a:gd name="T66" fmla="*/ 423 w 1360"/>
                <a:gd name="T67" fmla="*/ 1136 h 1509"/>
                <a:gd name="T68" fmla="*/ 476 w 1360"/>
                <a:gd name="T69" fmla="*/ 1185 h 1509"/>
                <a:gd name="T70" fmla="*/ 554 w 1360"/>
                <a:gd name="T71" fmla="*/ 1215 h 1509"/>
                <a:gd name="T72" fmla="*/ 654 w 1360"/>
                <a:gd name="T73" fmla="*/ 1228 h 1509"/>
                <a:gd name="T74" fmla="*/ 764 w 1360"/>
                <a:gd name="T75" fmla="*/ 1223 h 1509"/>
                <a:gd name="T76" fmla="*/ 852 w 1360"/>
                <a:gd name="T77" fmla="*/ 1200 h 1509"/>
                <a:gd name="T78" fmla="*/ 916 w 1360"/>
                <a:gd name="T79" fmla="*/ 1158 h 1509"/>
                <a:gd name="T80" fmla="*/ 958 w 1360"/>
                <a:gd name="T81" fmla="*/ 1094 h 1509"/>
                <a:gd name="T82" fmla="*/ 985 w 1360"/>
                <a:gd name="T83" fmla="*/ 995 h 1509"/>
                <a:gd name="T84" fmla="*/ 1000 w 1360"/>
                <a:gd name="T85" fmla="*/ 856 h 1509"/>
                <a:gd name="T86" fmla="*/ 996 w 1360"/>
                <a:gd name="T87" fmla="*/ 615 h 1509"/>
                <a:gd name="T88" fmla="*/ 981 w 1360"/>
                <a:gd name="T89" fmla="*/ 483 h 1509"/>
                <a:gd name="T90" fmla="*/ 951 w 1360"/>
                <a:gd name="T91" fmla="*/ 391 h 1509"/>
                <a:gd name="T92" fmla="*/ 903 w 1360"/>
                <a:gd name="T93" fmla="*/ 332 h 1509"/>
                <a:gd name="T94" fmla="*/ 837 w 1360"/>
                <a:gd name="T95" fmla="*/ 298 h 1509"/>
                <a:gd name="T96" fmla="*/ 724 w 1360"/>
                <a:gd name="T97" fmla="*/ 282 h 1509"/>
                <a:gd name="T98" fmla="*/ 590 w 1360"/>
                <a:gd name="T99" fmla="*/ 286 h 1509"/>
                <a:gd name="T100" fmla="*/ 503 w 1360"/>
                <a:gd name="T101" fmla="*/ 309 h 1509"/>
                <a:gd name="T102" fmla="*/ 441 w 1360"/>
                <a:gd name="T103" fmla="*/ 349 h 15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60"/>
                <a:gd name="T157" fmla="*/ 0 h 1509"/>
                <a:gd name="T158" fmla="*/ 1360 w 1360"/>
                <a:gd name="T159" fmla="*/ 1509 h 15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60" h="1509">
                  <a:moveTo>
                    <a:pt x="160" y="1344"/>
                  </a:moveTo>
                  <a:lnTo>
                    <a:pt x="150" y="1333"/>
                  </a:lnTo>
                  <a:lnTo>
                    <a:pt x="141" y="1322"/>
                  </a:lnTo>
                  <a:lnTo>
                    <a:pt x="131" y="1309"/>
                  </a:lnTo>
                  <a:lnTo>
                    <a:pt x="122" y="1297"/>
                  </a:lnTo>
                  <a:lnTo>
                    <a:pt x="105" y="1271"/>
                  </a:lnTo>
                  <a:lnTo>
                    <a:pt x="90" y="1243"/>
                  </a:lnTo>
                  <a:lnTo>
                    <a:pt x="75" y="1213"/>
                  </a:lnTo>
                  <a:lnTo>
                    <a:pt x="62" y="1181"/>
                  </a:lnTo>
                  <a:lnTo>
                    <a:pt x="50" y="1146"/>
                  </a:lnTo>
                  <a:lnTo>
                    <a:pt x="40" y="1110"/>
                  </a:lnTo>
                  <a:lnTo>
                    <a:pt x="30" y="1072"/>
                  </a:lnTo>
                  <a:lnTo>
                    <a:pt x="22" y="1032"/>
                  </a:lnTo>
                  <a:lnTo>
                    <a:pt x="16" y="990"/>
                  </a:lnTo>
                  <a:lnTo>
                    <a:pt x="10" y="946"/>
                  </a:lnTo>
                  <a:lnTo>
                    <a:pt x="6" y="899"/>
                  </a:lnTo>
                  <a:lnTo>
                    <a:pt x="2" y="852"/>
                  </a:lnTo>
                  <a:lnTo>
                    <a:pt x="0" y="801"/>
                  </a:lnTo>
                  <a:lnTo>
                    <a:pt x="0" y="748"/>
                  </a:lnTo>
                  <a:lnTo>
                    <a:pt x="0" y="697"/>
                  </a:lnTo>
                  <a:lnTo>
                    <a:pt x="2" y="648"/>
                  </a:lnTo>
                  <a:lnTo>
                    <a:pt x="6" y="600"/>
                  </a:lnTo>
                  <a:lnTo>
                    <a:pt x="10" y="554"/>
                  </a:lnTo>
                  <a:lnTo>
                    <a:pt x="16" y="511"/>
                  </a:lnTo>
                  <a:lnTo>
                    <a:pt x="22" y="470"/>
                  </a:lnTo>
                  <a:lnTo>
                    <a:pt x="31" y="430"/>
                  </a:lnTo>
                  <a:lnTo>
                    <a:pt x="40" y="393"/>
                  </a:lnTo>
                  <a:lnTo>
                    <a:pt x="51" y="357"/>
                  </a:lnTo>
                  <a:lnTo>
                    <a:pt x="63" y="324"/>
                  </a:lnTo>
                  <a:lnTo>
                    <a:pt x="77" y="293"/>
                  </a:lnTo>
                  <a:lnTo>
                    <a:pt x="91" y="264"/>
                  </a:lnTo>
                  <a:lnTo>
                    <a:pt x="106" y="236"/>
                  </a:lnTo>
                  <a:lnTo>
                    <a:pt x="124" y="211"/>
                  </a:lnTo>
                  <a:lnTo>
                    <a:pt x="133" y="198"/>
                  </a:lnTo>
                  <a:lnTo>
                    <a:pt x="143" y="187"/>
                  </a:lnTo>
                  <a:lnTo>
                    <a:pt x="153" y="176"/>
                  </a:lnTo>
                  <a:lnTo>
                    <a:pt x="163" y="165"/>
                  </a:lnTo>
                  <a:lnTo>
                    <a:pt x="184" y="145"/>
                  </a:lnTo>
                  <a:lnTo>
                    <a:pt x="206" y="128"/>
                  </a:lnTo>
                  <a:lnTo>
                    <a:pt x="230" y="110"/>
                  </a:lnTo>
                  <a:lnTo>
                    <a:pt x="256" y="93"/>
                  </a:lnTo>
                  <a:lnTo>
                    <a:pt x="282" y="79"/>
                  </a:lnTo>
                  <a:lnTo>
                    <a:pt x="311" y="65"/>
                  </a:lnTo>
                  <a:lnTo>
                    <a:pt x="341" y="53"/>
                  </a:lnTo>
                  <a:lnTo>
                    <a:pt x="372" y="42"/>
                  </a:lnTo>
                  <a:lnTo>
                    <a:pt x="405" y="32"/>
                  </a:lnTo>
                  <a:lnTo>
                    <a:pt x="440" y="23"/>
                  </a:lnTo>
                  <a:lnTo>
                    <a:pt x="475" y="17"/>
                  </a:lnTo>
                  <a:lnTo>
                    <a:pt x="513" y="11"/>
                  </a:lnTo>
                  <a:lnTo>
                    <a:pt x="551" y="7"/>
                  </a:lnTo>
                  <a:lnTo>
                    <a:pt x="592" y="3"/>
                  </a:lnTo>
                  <a:lnTo>
                    <a:pt x="634" y="1"/>
                  </a:lnTo>
                  <a:lnTo>
                    <a:pt x="678" y="0"/>
                  </a:lnTo>
                  <a:lnTo>
                    <a:pt x="721" y="1"/>
                  </a:lnTo>
                  <a:lnTo>
                    <a:pt x="764" y="3"/>
                  </a:lnTo>
                  <a:lnTo>
                    <a:pt x="805" y="7"/>
                  </a:lnTo>
                  <a:lnTo>
                    <a:pt x="844" y="11"/>
                  </a:lnTo>
                  <a:lnTo>
                    <a:pt x="881" y="17"/>
                  </a:lnTo>
                  <a:lnTo>
                    <a:pt x="918" y="23"/>
                  </a:lnTo>
                  <a:lnTo>
                    <a:pt x="952" y="32"/>
                  </a:lnTo>
                  <a:lnTo>
                    <a:pt x="985" y="42"/>
                  </a:lnTo>
                  <a:lnTo>
                    <a:pt x="1017" y="53"/>
                  </a:lnTo>
                  <a:lnTo>
                    <a:pt x="1047" y="65"/>
                  </a:lnTo>
                  <a:lnTo>
                    <a:pt x="1076" y="79"/>
                  </a:lnTo>
                  <a:lnTo>
                    <a:pt x="1104" y="93"/>
                  </a:lnTo>
                  <a:lnTo>
                    <a:pt x="1129" y="110"/>
                  </a:lnTo>
                  <a:lnTo>
                    <a:pt x="1154" y="128"/>
                  </a:lnTo>
                  <a:lnTo>
                    <a:pt x="1177" y="145"/>
                  </a:lnTo>
                  <a:lnTo>
                    <a:pt x="1198" y="165"/>
                  </a:lnTo>
                  <a:lnTo>
                    <a:pt x="1208" y="176"/>
                  </a:lnTo>
                  <a:lnTo>
                    <a:pt x="1218" y="187"/>
                  </a:lnTo>
                  <a:lnTo>
                    <a:pt x="1227" y="198"/>
                  </a:lnTo>
                  <a:lnTo>
                    <a:pt x="1237" y="211"/>
                  </a:lnTo>
                  <a:lnTo>
                    <a:pt x="1253" y="236"/>
                  </a:lnTo>
                  <a:lnTo>
                    <a:pt x="1270" y="264"/>
                  </a:lnTo>
                  <a:lnTo>
                    <a:pt x="1284" y="293"/>
                  </a:lnTo>
                  <a:lnTo>
                    <a:pt x="1297" y="324"/>
                  </a:lnTo>
                  <a:lnTo>
                    <a:pt x="1310" y="357"/>
                  </a:lnTo>
                  <a:lnTo>
                    <a:pt x="1321" y="393"/>
                  </a:lnTo>
                  <a:lnTo>
                    <a:pt x="1329" y="430"/>
                  </a:lnTo>
                  <a:lnTo>
                    <a:pt x="1337" y="470"/>
                  </a:lnTo>
                  <a:lnTo>
                    <a:pt x="1345" y="511"/>
                  </a:lnTo>
                  <a:lnTo>
                    <a:pt x="1351" y="554"/>
                  </a:lnTo>
                  <a:lnTo>
                    <a:pt x="1355" y="600"/>
                  </a:lnTo>
                  <a:lnTo>
                    <a:pt x="1357" y="648"/>
                  </a:lnTo>
                  <a:lnTo>
                    <a:pt x="1359" y="697"/>
                  </a:lnTo>
                  <a:lnTo>
                    <a:pt x="1360" y="748"/>
                  </a:lnTo>
                  <a:lnTo>
                    <a:pt x="1359" y="801"/>
                  </a:lnTo>
                  <a:lnTo>
                    <a:pt x="1357" y="852"/>
                  </a:lnTo>
                  <a:lnTo>
                    <a:pt x="1355" y="899"/>
                  </a:lnTo>
                  <a:lnTo>
                    <a:pt x="1351" y="946"/>
                  </a:lnTo>
                  <a:lnTo>
                    <a:pt x="1345" y="990"/>
                  </a:lnTo>
                  <a:lnTo>
                    <a:pt x="1337" y="1032"/>
                  </a:lnTo>
                  <a:lnTo>
                    <a:pt x="1329" y="1072"/>
                  </a:lnTo>
                  <a:lnTo>
                    <a:pt x="1321" y="1110"/>
                  </a:lnTo>
                  <a:lnTo>
                    <a:pt x="1310" y="1146"/>
                  </a:lnTo>
                  <a:lnTo>
                    <a:pt x="1297" y="1181"/>
                  </a:lnTo>
                  <a:lnTo>
                    <a:pt x="1284" y="1213"/>
                  </a:lnTo>
                  <a:lnTo>
                    <a:pt x="1270" y="1243"/>
                  </a:lnTo>
                  <a:lnTo>
                    <a:pt x="1253" y="1271"/>
                  </a:lnTo>
                  <a:lnTo>
                    <a:pt x="1237" y="1297"/>
                  </a:lnTo>
                  <a:lnTo>
                    <a:pt x="1227" y="1309"/>
                  </a:lnTo>
                  <a:lnTo>
                    <a:pt x="1218" y="1322"/>
                  </a:lnTo>
                  <a:lnTo>
                    <a:pt x="1208" y="1333"/>
                  </a:lnTo>
                  <a:lnTo>
                    <a:pt x="1198" y="1344"/>
                  </a:lnTo>
                  <a:lnTo>
                    <a:pt x="1177" y="1364"/>
                  </a:lnTo>
                  <a:lnTo>
                    <a:pt x="1154" y="1381"/>
                  </a:lnTo>
                  <a:lnTo>
                    <a:pt x="1129" y="1399"/>
                  </a:lnTo>
                  <a:lnTo>
                    <a:pt x="1104" y="1416"/>
                  </a:lnTo>
                  <a:lnTo>
                    <a:pt x="1076" y="1430"/>
                  </a:lnTo>
                  <a:lnTo>
                    <a:pt x="1047" y="1444"/>
                  </a:lnTo>
                  <a:lnTo>
                    <a:pt x="1017" y="1456"/>
                  </a:lnTo>
                  <a:lnTo>
                    <a:pt x="985" y="1467"/>
                  </a:lnTo>
                  <a:lnTo>
                    <a:pt x="952" y="1477"/>
                  </a:lnTo>
                  <a:lnTo>
                    <a:pt x="918" y="1486"/>
                  </a:lnTo>
                  <a:lnTo>
                    <a:pt x="881" y="1492"/>
                  </a:lnTo>
                  <a:lnTo>
                    <a:pt x="844" y="1498"/>
                  </a:lnTo>
                  <a:lnTo>
                    <a:pt x="805" y="1502"/>
                  </a:lnTo>
                  <a:lnTo>
                    <a:pt x="764" y="1506"/>
                  </a:lnTo>
                  <a:lnTo>
                    <a:pt x="721" y="1508"/>
                  </a:lnTo>
                  <a:lnTo>
                    <a:pt x="678" y="1509"/>
                  </a:lnTo>
                  <a:lnTo>
                    <a:pt x="633" y="1508"/>
                  </a:lnTo>
                  <a:lnTo>
                    <a:pt x="591" y="1506"/>
                  </a:lnTo>
                  <a:lnTo>
                    <a:pt x="550" y="1502"/>
                  </a:lnTo>
                  <a:lnTo>
                    <a:pt x="512" y="1498"/>
                  </a:lnTo>
                  <a:lnTo>
                    <a:pt x="474" y="1492"/>
                  </a:lnTo>
                  <a:lnTo>
                    <a:pt x="437" y="1486"/>
                  </a:lnTo>
                  <a:lnTo>
                    <a:pt x="403" y="1477"/>
                  </a:lnTo>
                  <a:lnTo>
                    <a:pt x="370" y="1467"/>
                  </a:lnTo>
                  <a:lnTo>
                    <a:pt x="339" y="1456"/>
                  </a:lnTo>
                  <a:lnTo>
                    <a:pt x="309" y="1444"/>
                  </a:lnTo>
                  <a:lnTo>
                    <a:pt x="280" y="1430"/>
                  </a:lnTo>
                  <a:lnTo>
                    <a:pt x="253" y="1416"/>
                  </a:lnTo>
                  <a:lnTo>
                    <a:pt x="227" y="1399"/>
                  </a:lnTo>
                  <a:lnTo>
                    <a:pt x="204" y="1381"/>
                  </a:lnTo>
                  <a:lnTo>
                    <a:pt x="181" y="1364"/>
                  </a:lnTo>
                  <a:lnTo>
                    <a:pt x="160" y="1344"/>
                  </a:lnTo>
                  <a:close/>
                  <a:moveTo>
                    <a:pt x="423" y="370"/>
                  </a:moveTo>
                  <a:lnTo>
                    <a:pt x="415" y="383"/>
                  </a:lnTo>
                  <a:lnTo>
                    <a:pt x="407" y="396"/>
                  </a:lnTo>
                  <a:lnTo>
                    <a:pt x="401" y="410"/>
                  </a:lnTo>
                  <a:lnTo>
                    <a:pt x="394" y="427"/>
                  </a:lnTo>
                  <a:lnTo>
                    <a:pt x="389" y="446"/>
                  </a:lnTo>
                  <a:lnTo>
                    <a:pt x="383" y="466"/>
                  </a:lnTo>
                  <a:lnTo>
                    <a:pt x="379" y="487"/>
                  </a:lnTo>
                  <a:lnTo>
                    <a:pt x="374" y="510"/>
                  </a:lnTo>
                  <a:lnTo>
                    <a:pt x="370" y="534"/>
                  </a:lnTo>
                  <a:lnTo>
                    <a:pt x="367" y="561"/>
                  </a:lnTo>
                  <a:lnTo>
                    <a:pt x="364" y="589"/>
                  </a:lnTo>
                  <a:lnTo>
                    <a:pt x="362" y="619"/>
                  </a:lnTo>
                  <a:lnTo>
                    <a:pt x="360" y="650"/>
                  </a:lnTo>
                  <a:lnTo>
                    <a:pt x="359" y="683"/>
                  </a:lnTo>
                  <a:lnTo>
                    <a:pt x="358" y="718"/>
                  </a:lnTo>
                  <a:lnTo>
                    <a:pt x="358" y="755"/>
                  </a:lnTo>
                  <a:lnTo>
                    <a:pt x="358" y="791"/>
                  </a:lnTo>
                  <a:lnTo>
                    <a:pt x="359" y="824"/>
                  </a:lnTo>
                  <a:lnTo>
                    <a:pt x="360" y="856"/>
                  </a:lnTo>
                  <a:lnTo>
                    <a:pt x="362" y="887"/>
                  </a:lnTo>
                  <a:lnTo>
                    <a:pt x="364" y="916"/>
                  </a:lnTo>
                  <a:lnTo>
                    <a:pt x="367" y="944"/>
                  </a:lnTo>
                  <a:lnTo>
                    <a:pt x="370" y="970"/>
                  </a:lnTo>
                  <a:lnTo>
                    <a:pt x="374" y="995"/>
                  </a:lnTo>
                  <a:lnTo>
                    <a:pt x="379" y="1018"/>
                  </a:lnTo>
                  <a:lnTo>
                    <a:pt x="383" y="1039"/>
                  </a:lnTo>
                  <a:lnTo>
                    <a:pt x="389" y="1059"/>
                  </a:lnTo>
                  <a:lnTo>
                    <a:pt x="394" y="1078"/>
                  </a:lnTo>
                  <a:lnTo>
                    <a:pt x="401" y="1094"/>
                  </a:lnTo>
                  <a:lnTo>
                    <a:pt x="407" y="1110"/>
                  </a:lnTo>
                  <a:lnTo>
                    <a:pt x="415" y="1124"/>
                  </a:lnTo>
                  <a:lnTo>
                    <a:pt x="423" y="1136"/>
                  </a:lnTo>
                  <a:lnTo>
                    <a:pt x="432" y="1148"/>
                  </a:lnTo>
                  <a:lnTo>
                    <a:pt x="442" y="1158"/>
                  </a:lnTo>
                  <a:lnTo>
                    <a:pt x="452" y="1168"/>
                  </a:lnTo>
                  <a:lnTo>
                    <a:pt x="464" y="1176"/>
                  </a:lnTo>
                  <a:lnTo>
                    <a:pt x="476" y="1185"/>
                  </a:lnTo>
                  <a:lnTo>
                    <a:pt x="489" y="1192"/>
                  </a:lnTo>
                  <a:lnTo>
                    <a:pt x="504" y="1200"/>
                  </a:lnTo>
                  <a:lnTo>
                    <a:pt x="519" y="1205"/>
                  </a:lnTo>
                  <a:lnTo>
                    <a:pt x="536" y="1211"/>
                  </a:lnTo>
                  <a:lnTo>
                    <a:pt x="554" y="1215"/>
                  </a:lnTo>
                  <a:lnTo>
                    <a:pt x="571" y="1220"/>
                  </a:lnTo>
                  <a:lnTo>
                    <a:pt x="590" y="1223"/>
                  </a:lnTo>
                  <a:lnTo>
                    <a:pt x="611" y="1225"/>
                  </a:lnTo>
                  <a:lnTo>
                    <a:pt x="632" y="1227"/>
                  </a:lnTo>
                  <a:lnTo>
                    <a:pt x="654" y="1228"/>
                  </a:lnTo>
                  <a:lnTo>
                    <a:pt x="678" y="1228"/>
                  </a:lnTo>
                  <a:lnTo>
                    <a:pt x="701" y="1228"/>
                  </a:lnTo>
                  <a:lnTo>
                    <a:pt x="723" y="1227"/>
                  </a:lnTo>
                  <a:lnTo>
                    <a:pt x="744" y="1225"/>
                  </a:lnTo>
                  <a:lnTo>
                    <a:pt x="764" y="1223"/>
                  </a:lnTo>
                  <a:lnTo>
                    <a:pt x="784" y="1220"/>
                  </a:lnTo>
                  <a:lnTo>
                    <a:pt x="803" y="1215"/>
                  </a:lnTo>
                  <a:lnTo>
                    <a:pt x="820" y="1211"/>
                  </a:lnTo>
                  <a:lnTo>
                    <a:pt x="837" y="1205"/>
                  </a:lnTo>
                  <a:lnTo>
                    <a:pt x="852" y="1200"/>
                  </a:lnTo>
                  <a:lnTo>
                    <a:pt x="867" y="1192"/>
                  </a:lnTo>
                  <a:lnTo>
                    <a:pt x="880" y="1185"/>
                  </a:lnTo>
                  <a:lnTo>
                    <a:pt x="893" y="1176"/>
                  </a:lnTo>
                  <a:lnTo>
                    <a:pt x="906" y="1168"/>
                  </a:lnTo>
                  <a:lnTo>
                    <a:pt x="916" y="1158"/>
                  </a:lnTo>
                  <a:lnTo>
                    <a:pt x="925" y="1148"/>
                  </a:lnTo>
                  <a:lnTo>
                    <a:pt x="934" y="1136"/>
                  </a:lnTo>
                  <a:lnTo>
                    <a:pt x="943" y="1124"/>
                  </a:lnTo>
                  <a:lnTo>
                    <a:pt x="950" y="1110"/>
                  </a:lnTo>
                  <a:lnTo>
                    <a:pt x="958" y="1094"/>
                  </a:lnTo>
                  <a:lnTo>
                    <a:pt x="964" y="1078"/>
                  </a:lnTo>
                  <a:lnTo>
                    <a:pt x="970" y="1059"/>
                  </a:lnTo>
                  <a:lnTo>
                    <a:pt x="976" y="1039"/>
                  </a:lnTo>
                  <a:lnTo>
                    <a:pt x="981" y="1018"/>
                  </a:lnTo>
                  <a:lnTo>
                    <a:pt x="985" y="995"/>
                  </a:lnTo>
                  <a:lnTo>
                    <a:pt x="990" y="970"/>
                  </a:lnTo>
                  <a:lnTo>
                    <a:pt x="993" y="944"/>
                  </a:lnTo>
                  <a:lnTo>
                    <a:pt x="996" y="916"/>
                  </a:lnTo>
                  <a:lnTo>
                    <a:pt x="999" y="887"/>
                  </a:lnTo>
                  <a:lnTo>
                    <a:pt x="1000" y="856"/>
                  </a:lnTo>
                  <a:lnTo>
                    <a:pt x="1002" y="824"/>
                  </a:lnTo>
                  <a:lnTo>
                    <a:pt x="1002" y="791"/>
                  </a:lnTo>
                  <a:lnTo>
                    <a:pt x="1003" y="755"/>
                  </a:lnTo>
                  <a:lnTo>
                    <a:pt x="1001" y="681"/>
                  </a:lnTo>
                  <a:lnTo>
                    <a:pt x="996" y="615"/>
                  </a:lnTo>
                  <a:lnTo>
                    <a:pt x="994" y="585"/>
                  </a:lnTo>
                  <a:lnTo>
                    <a:pt x="992" y="557"/>
                  </a:lnTo>
                  <a:lnTo>
                    <a:pt x="989" y="531"/>
                  </a:lnTo>
                  <a:lnTo>
                    <a:pt x="984" y="506"/>
                  </a:lnTo>
                  <a:lnTo>
                    <a:pt x="981" y="483"/>
                  </a:lnTo>
                  <a:lnTo>
                    <a:pt x="975" y="461"/>
                  </a:lnTo>
                  <a:lnTo>
                    <a:pt x="970" y="442"/>
                  </a:lnTo>
                  <a:lnTo>
                    <a:pt x="964" y="424"/>
                  </a:lnTo>
                  <a:lnTo>
                    <a:pt x="958" y="407"/>
                  </a:lnTo>
                  <a:lnTo>
                    <a:pt x="951" y="391"/>
                  </a:lnTo>
                  <a:lnTo>
                    <a:pt x="943" y="377"/>
                  </a:lnTo>
                  <a:lnTo>
                    <a:pt x="934" y="364"/>
                  </a:lnTo>
                  <a:lnTo>
                    <a:pt x="924" y="353"/>
                  </a:lnTo>
                  <a:lnTo>
                    <a:pt x="914" y="342"/>
                  </a:lnTo>
                  <a:lnTo>
                    <a:pt x="903" y="332"/>
                  </a:lnTo>
                  <a:lnTo>
                    <a:pt x="892" y="324"/>
                  </a:lnTo>
                  <a:lnTo>
                    <a:pt x="880" y="316"/>
                  </a:lnTo>
                  <a:lnTo>
                    <a:pt x="866" y="309"/>
                  </a:lnTo>
                  <a:lnTo>
                    <a:pt x="851" y="304"/>
                  </a:lnTo>
                  <a:lnTo>
                    <a:pt x="837" y="298"/>
                  </a:lnTo>
                  <a:lnTo>
                    <a:pt x="820" y="294"/>
                  </a:lnTo>
                  <a:lnTo>
                    <a:pt x="803" y="291"/>
                  </a:lnTo>
                  <a:lnTo>
                    <a:pt x="785" y="288"/>
                  </a:lnTo>
                  <a:lnTo>
                    <a:pt x="766" y="285"/>
                  </a:lnTo>
                  <a:lnTo>
                    <a:pt x="724" y="282"/>
                  </a:lnTo>
                  <a:lnTo>
                    <a:pt x="678" y="281"/>
                  </a:lnTo>
                  <a:lnTo>
                    <a:pt x="654" y="281"/>
                  </a:lnTo>
                  <a:lnTo>
                    <a:pt x="632" y="282"/>
                  </a:lnTo>
                  <a:lnTo>
                    <a:pt x="610" y="284"/>
                  </a:lnTo>
                  <a:lnTo>
                    <a:pt x="590" y="286"/>
                  </a:lnTo>
                  <a:lnTo>
                    <a:pt x="570" y="289"/>
                  </a:lnTo>
                  <a:lnTo>
                    <a:pt x="552" y="294"/>
                  </a:lnTo>
                  <a:lnTo>
                    <a:pt x="535" y="298"/>
                  </a:lnTo>
                  <a:lnTo>
                    <a:pt x="518" y="304"/>
                  </a:lnTo>
                  <a:lnTo>
                    <a:pt x="503" y="309"/>
                  </a:lnTo>
                  <a:lnTo>
                    <a:pt x="488" y="316"/>
                  </a:lnTo>
                  <a:lnTo>
                    <a:pt x="475" y="324"/>
                  </a:lnTo>
                  <a:lnTo>
                    <a:pt x="463" y="332"/>
                  </a:lnTo>
                  <a:lnTo>
                    <a:pt x="451" y="340"/>
                  </a:lnTo>
                  <a:lnTo>
                    <a:pt x="441" y="349"/>
                  </a:lnTo>
                  <a:lnTo>
                    <a:pt x="431" y="359"/>
                  </a:lnTo>
                  <a:lnTo>
                    <a:pt x="423" y="37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3" name="Freeform 7"/>
            <p:cNvSpPr>
              <a:spLocks/>
            </p:cNvSpPr>
            <p:nvPr/>
          </p:nvSpPr>
          <p:spPr bwMode="auto">
            <a:xfrm>
              <a:off x="13680" y="7609"/>
              <a:ext cx="209" cy="147"/>
            </a:xfrm>
            <a:custGeom>
              <a:avLst/>
              <a:gdLst>
                <a:gd name="T0" fmla="*/ 0 w 2089"/>
                <a:gd name="T1" fmla="*/ 123 h 1469"/>
                <a:gd name="T2" fmla="*/ 121 w 2089"/>
                <a:gd name="T3" fmla="*/ 82 h 1469"/>
                <a:gd name="T4" fmla="*/ 242 w 2089"/>
                <a:gd name="T5" fmla="*/ 49 h 1469"/>
                <a:gd name="T6" fmla="*/ 365 w 2089"/>
                <a:gd name="T7" fmla="*/ 24 h 1469"/>
                <a:gd name="T8" fmla="*/ 490 w 2089"/>
                <a:gd name="T9" fmla="*/ 8 h 1469"/>
                <a:gd name="T10" fmla="*/ 615 w 2089"/>
                <a:gd name="T11" fmla="*/ 0 h 1469"/>
                <a:gd name="T12" fmla="*/ 716 w 2089"/>
                <a:gd name="T13" fmla="*/ 1 h 1469"/>
                <a:gd name="T14" fmla="*/ 797 w 2089"/>
                <a:gd name="T15" fmla="*/ 9 h 1469"/>
                <a:gd name="T16" fmla="*/ 870 w 2089"/>
                <a:gd name="T17" fmla="*/ 23 h 1469"/>
                <a:gd name="T18" fmla="*/ 934 w 2089"/>
                <a:gd name="T19" fmla="*/ 44 h 1469"/>
                <a:gd name="T20" fmla="*/ 990 w 2089"/>
                <a:gd name="T21" fmla="*/ 72 h 1469"/>
                <a:gd name="T22" fmla="*/ 1055 w 2089"/>
                <a:gd name="T23" fmla="*/ 83 h 1469"/>
                <a:gd name="T24" fmla="*/ 1153 w 2089"/>
                <a:gd name="T25" fmla="*/ 53 h 1469"/>
                <a:gd name="T26" fmla="*/ 1250 w 2089"/>
                <a:gd name="T27" fmla="*/ 30 h 1469"/>
                <a:gd name="T28" fmla="*/ 1344 w 2089"/>
                <a:gd name="T29" fmla="*/ 13 h 1469"/>
                <a:gd name="T30" fmla="*/ 1437 w 2089"/>
                <a:gd name="T31" fmla="*/ 3 h 1469"/>
                <a:gd name="T32" fmla="*/ 1529 w 2089"/>
                <a:gd name="T33" fmla="*/ 0 h 1469"/>
                <a:gd name="T34" fmla="*/ 1637 w 2089"/>
                <a:gd name="T35" fmla="*/ 6 h 1469"/>
                <a:gd name="T36" fmla="*/ 1733 w 2089"/>
                <a:gd name="T37" fmla="*/ 21 h 1469"/>
                <a:gd name="T38" fmla="*/ 1816 w 2089"/>
                <a:gd name="T39" fmla="*/ 48 h 1469"/>
                <a:gd name="T40" fmla="*/ 1886 w 2089"/>
                <a:gd name="T41" fmla="*/ 84 h 1469"/>
                <a:gd name="T42" fmla="*/ 1944 w 2089"/>
                <a:gd name="T43" fmla="*/ 131 h 1469"/>
                <a:gd name="T44" fmla="*/ 1991 w 2089"/>
                <a:gd name="T45" fmla="*/ 189 h 1469"/>
                <a:gd name="T46" fmla="*/ 2029 w 2089"/>
                <a:gd name="T47" fmla="*/ 263 h 1469"/>
                <a:gd name="T48" fmla="*/ 2058 w 2089"/>
                <a:gd name="T49" fmla="*/ 353 h 1469"/>
                <a:gd name="T50" fmla="*/ 2076 w 2089"/>
                <a:gd name="T51" fmla="*/ 459 h 1469"/>
                <a:gd name="T52" fmla="*/ 2086 w 2089"/>
                <a:gd name="T53" fmla="*/ 582 h 1469"/>
                <a:gd name="T54" fmla="*/ 2089 w 2089"/>
                <a:gd name="T55" fmla="*/ 1469 h 1469"/>
                <a:gd name="T56" fmla="*/ 1741 w 2089"/>
                <a:gd name="T57" fmla="*/ 652 h 1469"/>
                <a:gd name="T58" fmla="*/ 1734 w 2089"/>
                <a:gd name="T59" fmla="*/ 553 h 1469"/>
                <a:gd name="T60" fmla="*/ 1723 w 2089"/>
                <a:gd name="T61" fmla="*/ 492 h 1469"/>
                <a:gd name="T62" fmla="*/ 1709 w 2089"/>
                <a:gd name="T63" fmla="*/ 442 h 1469"/>
                <a:gd name="T64" fmla="*/ 1690 w 2089"/>
                <a:gd name="T65" fmla="*/ 404 h 1469"/>
                <a:gd name="T66" fmla="*/ 1668 w 2089"/>
                <a:gd name="T67" fmla="*/ 374 h 1469"/>
                <a:gd name="T68" fmla="*/ 1637 w 2089"/>
                <a:gd name="T69" fmla="*/ 350 h 1469"/>
                <a:gd name="T70" fmla="*/ 1599 w 2089"/>
                <a:gd name="T71" fmla="*/ 334 h 1469"/>
                <a:gd name="T72" fmla="*/ 1552 w 2089"/>
                <a:gd name="T73" fmla="*/ 322 h 1469"/>
                <a:gd name="T74" fmla="*/ 1498 w 2089"/>
                <a:gd name="T75" fmla="*/ 315 h 1469"/>
                <a:gd name="T76" fmla="*/ 1420 w 2089"/>
                <a:gd name="T77" fmla="*/ 315 h 1469"/>
                <a:gd name="T78" fmla="*/ 1314 w 2089"/>
                <a:gd name="T79" fmla="*/ 324 h 1469"/>
                <a:gd name="T80" fmla="*/ 1212 w 2089"/>
                <a:gd name="T81" fmla="*/ 345 h 1469"/>
                <a:gd name="T82" fmla="*/ 1195 w 2089"/>
                <a:gd name="T83" fmla="*/ 422 h 1469"/>
                <a:gd name="T84" fmla="*/ 1212 w 2089"/>
                <a:gd name="T85" fmla="*/ 540 h 1469"/>
                <a:gd name="T86" fmla="*/ 1218 w 2089"/>
                <a:gd name="T87" fmla="*/ 673 h 1469"/>
                <a:gd name="T88" fmla="*/ 871 w 2089"/>
                <a:gd name="T89" fmla="*/ 710 h 1469"/>
                <a:gd name="T90" fmla="*/ 866 w 2089"/>
                <a:gd name="T91" fmla="*/ 575 h 1469"/>
                <a:gd name="T92" fmla="*/ 857 w 2089"/>
                <a:gd name="T93" fmla="*/ 511 h 1469"/>
                <a:gd name="T94" fmla="*/ 843 w 2089"/>
                <a:gd name="T95" fmla="*/ 458 h 1469"/>
                <a:gd name="T96" fmla="*/ 826 w 2089"/>
                <a:gd name="T97" fmla="*/ 415 h 1469"/>
                <a:gd name="T98" fmla="*/ 805 w 2089"/>
                <a:gd name="T99" fmla="*/ 383 h 1469"/>
                <a:gd name="T100" fmla="*/ 778 w 2089"/>
                <a:gd name="T101" fmla="*/ 358 h 1469"/>
                <a:gd name="T102" fmla="*/ 742 w 2089"/>
                <a:gd name="T103" fmla="*/ 338 h 1469"/>
                <a:gd name="T104" fmla="*/ 698 w 2089"/>
                <a:gd name="T105" fmla="*/ 325 h 1469"/>
                <a:gd name="T106" fmla="*/ 646 w 2089"/>
                <a:gd name="T107" fmla="*/ 317 h 1469"/>
                <a:gd name="T108" fmla="*/ 586 w 2089"/>
                <a:gd name="T109" fmla="*/ 314 h 1469"/>
                <a:gd name="T110" fmla="*/ 497 w 2089"/>
                <a:gd name="T111" fmla="*/ 319 h 1469"/>
                <a:gd name="T112" fmla="*/ 407 w 2089"/>
                <a:gd name="T113" fmla="*/ 333 h 1469"/>
                <a:gd name="T114" fmla="*/ 348 w 2089"/>
                <a:gd name="T115" fmla="*/ 1469 h 14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89"/>
                <a:gd name="T175" fmla="*/ 0 h 1469"/>
                <a:gd name="T176" fmla="*/ 2089 w 2089"/>
                <a:gd name="T177" fmla="*/ 1469 h 14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89" h="1469">
                  <a:moveTo>
                    <a:pt x="348" y="1469"/>
                  </a:moveTo>
                  <a:lnTo>
                    <a:pt x="0" y="1469"/>
                  </a:lnTo>
                  <a:lnTo>
                    <a:pt x="0" y="123"/>
                  </a:lnTo>
                  <a:lnTo>
                    <a:pt x="40" y="109"/>
                  </a:lnTo>
                  <a:lnTo>
                    <a:pt x="80" y="94"/>
                  </a:lnTo>
                  <a:lnTo>
                    <a:pt x="121" y="82"/>
                  </a:lnTo>
                  <a:lnTo>
                    <a:pt x="160" y="70"/>
                  </a:lnTo>
                  <a:lnTo>
                    <a:pt x="201" y="59"/>
                  </a:lnTo>
                  <a:lnTo>
                    <a:pt x="242" y="49"/>
                  </a:lnTo>
                  <a:lnTo>
                    <a:pt x="283" y="40"/>
                  </a:lnTo>
                  <a:lnTo>
                    <a:pt x="324" y="31"/>
                  </a:lnTo>
                  <a:lnTo>
                    <a:pt x="365" y="24"/>
                  </a:lnTo>
                  <a:lnTo>
                    <a:pt x="406" y="18"/>
                  </a:lnTo>
                  <a:lnTo>
                    <a:pt x="448" y="12"/>
                  </a:lnTo>
                  <a:lnTo>
                    <a:pt x="490" y="8"/>
                  </a:lnTo>
                  <a:lnTo>
                    <a:pt x="531" y="4"/>
                  </a:lnTo>
                  <a:lnTo>
                    <a:pt x="573" y="2"/>
                  </a:lnTo>
                  <a:lnTo>
                    <a:pt x="615" y="0"/>
                  </a:lnTo>
                  <a:lnTo>
                    <a:pt x="659" y="0"/>
                  </a:lnTo>
                  <a:lnTo>
                    <a:pt x="687" y="0"/>
                  </a:lnTo>
                  <a:lnTo>
                    <a:pt x="716" y="1"/>
                  </a:lnTo>
                  <a:lnTo>
                    <a:pt x="744" y="3"/>
                  </a:lnTo>
                  <a:lnTo>
                    <a:pt x="771" y="6"/>
                  </a:lnTo>
                  <a:lnTo>
                    <a:pt x="797" y="9"/>
                  </a:lnTo>
                  <a:lnTo>
                    <a:pt x="822" y="13"/>
                  </a:lnTo>
                  <a:lnTo>
                    <a:pt x="847" y="18"/>
                  </a:lnTo>
                  <a:lnTo>
                    <a:pt x="870" y="23"/>
                  </a:lnTo>
                  <a:lnTo>
                    <a:pt x="892" y="30"/>
                  </a:lnTo>
                  <a:lnTo>
                    <a:pt x="913" y="37"/>
                  </a:lnTo>
                  <a:lnTo>
                    <a:pt x="934" y="44"/>
                  </a:lnTo>
                  <a:lnTo>
                    <a:pt x="954" y="53"/>
                  </a:lnTo>
                  <a:lnTo>
                    <a:pt x="972" y="62"/>
                  </a:lnTo>
                  <a:lnTo>
                    <a:pt x="990" y="72"/>
                  </a:lnTo>
                  <a:lnTo>
                    <a:pt x="1006" y="83"/>
                  </a:lnTo>
                  <a:lnTo>
                    <a:pt x="1022" y="95"/>
                  </a:lnTo>
                  <a:lnTo>
                    <a:pt x="1055" y="83"/>
                  </a:lnTo>
                  <a:lnTo>
                    <a:pt x="1088" y="72"/>
                  </a:lnTo>
                  <a:lnTo>
                    <a:pt x="1120" y="62"/>
                  </a:lnTo>
                  <a:lnTo>
                    <a:pt x="1153" y="53"/>
                  </a:lnTo>
                  <a:lnTo>
                    <a:pt x="1185" y="44"/>
                  </a:lnTo>
                  <a:lnTo>
                    <a:pt x="1218" y="37"/>
                  </a:lnTo>
                  <a:lnTo>
                    <a:pt x="1250" y="30"/>
                  </a:lnTo>
                  <a:lnTo>
                    <a:pt x="1281" y="23"/>
                  </a:lnTo>
                  <a:lnTo>
                    <a:pt x="1313" y="18"/>
                  </a:lnTo>
                  <a:lnTo>
                    <a:pt x="1344" y="13"/>
                  </a:lnTo>
                  <a:lnTo>
                    <a:pt x="1375" y="9"/>
                  </a:lnTo>
                  <a:lnTo>
                    <a:pt x="1407" y="6"/>
                  </a:lnTo>
                  <a:lnTo>
                    <a:pt x="1437" y="3"/>
                  </a:lnTo>
                  <a:lnTo>
                    <a:pt x="1468" y="1"/>
                  </a:lnTo>
                  <a:lnTo>
                    <a:pt x="1499" y="0"/>
                  </a:lnTo>
                  <a:lnTo>
                    <a:pt x="1529" y="0"/>
                  </a:lnTo>
                  <a:lnTo>
                    <a:pt x="1566" y="0"/>
                  </a:lnTo>
                  <a:lnTo>
                    <a:pt x="1603" y="2"/>
                  </a:lnTo>
                  <a:lnTo>
                    <a:pt x="1637" y="6"/>
                  </a:lnTo>
                  <a:lnTo>
                    <a:pt x="1671" y="9"/>
                  </a:lnTo>
                  <a:lnTo>
                    <a:pt x="1702" y="14"/>
                  </a:lnTo>
                  <a:lnTo>
                    <a:pt x="1733" y="21"/>
                  </a:lnTo>
                  <a:lnTo>
                    <a:pt x="1762" y="29"/>
                  </a:lnTo>
                  <a:lnTo>
                    <a:pt x="1790" y="38"/>
                  </a:lnTo>
                  <a:lnTo>
                    <a:pt x="1816" y="48"/>
                  </a:lnTo>
                  <a:lnTo>
                    <a:pt x="1841" y="59"/>
                  </a:lnTo>
                  <a:lnTo>
                    <a:pt x="1864" y="71"/>
                  </a:lnTo>
                  <a:lnTo>
                    <a:pt x="1886" y="84"/>
                  </a:lnTo>
                  <a:lnTo>
                    <a:pt x="1907" y="99"/>
                  </a:lnTo>
                  <a:lnTo>
                    <a:pt x="1926" y="114"/>
                  </a:lnTo>
                  <a:lnTo>
                    <a:pt x="1944" y="131"/>
                  </a:lnTo>
                  <a:lnTo>
                    <a:pt x="1960" y="149"/>
                  </a:lnTo>
                  <a:lnTo>
                    <a:pt x="1976" y="167"/>
                  </a:lnTo>
                  <a:lnTo>
                    <a:pt x="1991" y="189"/>
                  </a:lnTo>
                  <a:lnTo>
                    <a:pt x="2005" y="212"/>
                  </a:lnTo>
                  <a:lnTo>
                    <a:pt x="2017" y="236"/>
                  </a:lnTo>
                  <a:lnTo>
                    <a:pt x="2029" y="263"/>
                  </a:lnTo>
                  <a:lnTo>
                    <a:pt x="2039" y="292"/>
                  </a:lnTo>
                  <a:lnTo>
                    <a:pt x="2049" y="322"/>
                  </a:lnTo>
                  <a:lnTo>
                    <a:pt x="2058" y="353"/>
                  </a:lnTo>
                  <a:lnTo>
                    <a:pt x="2064" y="387"/>
                  </a:lnTo>
                  <a:lnTo>
                    <a:pt x="2071" y="422"/>
                  </a:lnTo>
                  <a:lnTo>
                    <a:pt x="2076" y="459"/>
                  </a:lnTo>
                  <a:lnTo>
                    <a:pt x="2081" y="499"/>
                  </a:lnTo>
                  <a:lnTo>
                    <a:pt x="2084" y="540"/>
                  </a:lnTo>
                  <a:lnTo>
                    <a:pt x="2086" y="582"/>
                  </a:lnTo>
                  <a:lnTo>
                    <a:pt x="2089" y="626"/>
                  </a:lnTo>
                  <a:lnTo>
                    <a:pt x="2089" y="673"/>
                  </a:lnTo>
                  <a:lnTo>
                    <a:pt x="2089" y="1469"/>
                  </a:lnTo>
                  <a:lnTo>
                    <a:pt x="1742" y="1469"/>
                  </a:lnTo>
                  <a:lnTo>
                    <a:pt x="1742" y="710"/>
                  </a:lnTo>
                  <a:lnTo>
                    <a:pt x="1741" y="652"/>
                  </a:lnTo>
                  <a:lnTo>
                    <a:pt x="1739" y="600"/>
                  </a:lnTo>
                  <a:lnTo>
                    <a:pt x="1737" y="575"/>
                  </a:lnTo>
                  <a:lnTo>
                    <a:pt x="1734" y="553"/>
                  </a:lnTo>
                  <a:lnTo>
                    <a:pt x="1731" y="531"/>
                  </a:lnTo>
                  <a:lnTo>
                    <a:pt x="1728" y="511"/>
                  </a:lnTo>
                  <a:lnTo>
                    <a:pt x="1723" y="492"/>
                  </a:lnTo>
                  <a:lnTo>
                    <a:pt x="1719" y="475"/>
                  </a:lnTo>
                  <a:lnTo>
                    <a:pt x="1715" y="458"/>
                  </a:lnTo>
                  <a:lnTo>
                    <a:pt x="1709" y="442"/>
                  </a:lnTo>
                  <a:lnTo>
                    <a:pt x="1703" y="428"/>
                  </a:lnTo>
                  <a:lnTo>
                    <a:pt x="1697" y="415"/>
                  </a:lnTo>
                  <a:lnTo>
                    <a:pt x="1690" y="404"/>
                  </a:lnTo>
                  <a:lnTo>
                    <a:pt x="1684" y="393"/>
                  </a:lnTo>
                  <a:lnTo>
                    <a:pt x="1676" y="383"/>
                  </a:lnTo>
                  <a:lnTo>
                    <a:pt x="1668" y="374"/>
                  </a:lnTo>
                  <a:lnTo>
                    <a:pt x="1658" y="366"/>
                  </a:lnTo>
                  <a:lnTo>
                    <a:pt x="1648" y="358"/>
                  </a:lnTo>
                  <a:lnTo>
                    <a:pt x="1637" y="350"/>
                  </a:lnTo>
                  <a:lnTo>
                    <a:pt x="1626" y="345"/>
                  </a:lnTo>
                  <a:lnTo>
                    <a:pt x="1613" y="338"/>
                  </a:lnTo>
                  <a:lnTo>
                    <a:pt x="1599" y="334"/>
                  </a:lnTo>
                  <a:lnTo>
                    <a:pt x="1584" y="329"/>
                  </a:lnTo>
                  <a:lnTo>
                    <a:pt x="1568" y="325"/>
                  </a:lnTo>
                  <a:lnTo>
                    <a:pt x="1552" y="322"/>
                  </a:lnTo>
                  <a:lnTo>
                    <a:pt x="1535" y="319"/>
                  </a:lnTo>
                  <a:lnTo>
                    <a:pt x="1516" y="317"/>
                  </a:lnTo>
                  <a:lnTo>
                    <a:pt x="1498" y="315"/>
                  </a:lnTo>
                  <a:lnTo>
                    <a:pt x="1478" y="315"/>
                  </a:lnTo>
                  <a:lnTo>
                    <a:pt x="1457" y="314"/>
                  </a:lnTo>
                  <a:lnTo>
                    <a:pt x="1420" y="315"/>
                  </a:lnTo>
                  <a:lnTo>
                    <a:pt x="1384" y="317"/>
                  </a:lnTo>
                  <a:lnTo>
                    <a:pt x="1348" y="319"/>
                  </a:lnTo>
                  <a:lnTo>
                    <a:pt x="1314" y="324"/>
                  </a:lnTo>
                  <a:lnTo>
                    <a:pt x="1278" y="329"/>
                  </a:lnTo>
                  <a:lnTo>
                    <a:pt x="1245" y="337"/>
                  </a:lnTo>
                  <a:lnTo>
                    <a:pt x="1212" y="345"/>
                  </a:lnTo>
                  <a:lnTo>
                    <a:pt x="1179" y="354"/>
                  </a:lnTo>
                  <a:lnTo>
                    <a:pt x="1188" y="387"/>
                  </a:lnTo>
                  <a:lnTo>
                    <a:pt x="1195" y="422"/>
                  </a:lnTo>
                  <a:lnTo>
                    <a:pt x="1202" y="460"/>
                  </a:lnTo>
                  <a:lnTo>
                    <a:pt x="1208" y="499"/>
                  </a:lnTo>
                  <a:lnTo>
                    <a:pt x="1212" y="540"/>
                  </a:lnTo>
                  <a:lnTo>
                    <a:pt x="1215" y="582"/>
                  </a:lnTo>
                  <a:lnTo>
                    <a:pt x="1218" y="626"/>
                  </a:lnTo>
                  <a:lnTo>
                    <a:pt x="1218" y="673"/>
                  </a:lnTo>
                  <a:lnTo>
                    <a:pt x="1218" y="1469"/>
                  </a:lnTo>
                  <a:lnTo>
                    <a:pt x="871" y="1469"/>
                  </a:lnTo>
                  <a:lnTo>
                    <a:pt x="871" y="710"/>
                  </a:lnTo>
                  <a:lnTo>
                    <a:pt x="871" y="652"/>
                  </a:lnTo>
                  <a:lnTo>
                    <a:pt x="868" y="600"/>
                  </a:lnTo>
                  <a:lnTo>
                    <a:pt x="866" y="575"/>
                  </a:lnTo>
                  <a:lnTo>
                    <a:pt x="863" y="553"/>
                  </a:lnTo>
                  <a:lnTo>
                    <a:pt x="860" y="531"/>
                  </a:lnTo>
                  <a:lnTo>
                    <a:pt x="857" y="511"/>
                  </a:lnTo>
                  <a:lnTo>
                    <a:pt x="852" y="492"/>
                  </a:lnTo>
                  <a:lnTo>
                    <a:pt x="848" y="475"/>
                  </a:lnTo>
                  <a:lnTo>
                    <a:pt x="843" y="458"/>
                  </a:lnTo>
                  <a:lnTo>
                    <a:pt x="838" y="442"/>
                  </a:lnTo>
                  <a:lnTo>
                    <a:pt x="832" y="428"/>
                  </a:lnTo>
                  <a:lnTo>
                    <a:pt x="826" y="415"/>
                  </a:lnTo>
                  <a:lnTo>
                    <a:pt x="819" y="404"/>
                  </a:lnTo>
                  <a:lnTo>
                    <a:pt x="812" y="393"/>
                  </a:lnTo>
                  <a:lnTo>
                    <a:pt x="805" y="383"/>
                  </a:lnTo>
                  <a:lnTo>
                    <a:pt x="797" y="374"/>
                  </a:lnTo>
                  <a:lnTo>
                    <a:pt x="788" y="366"/>
                  </a:lnTo>
                  <a:lnTo>
                    <a:pt x="778" y="358"/>
                  </a:lnTo>
                  <a:lnTo>
                    <a:pt x="767" y="350"/>
                  </a:lnTo>
                  <a:lnTo>
                    <a:pt x="755" y="345"/>
                  </a:lnTo>
                  <a:lnTo>
                    <a:pt x="742" y="338"/>
                  </a:lnTo>
                  <a:lnTo>
                    <a:pt x="728" y="334"/>
                  </a:lnTo>
                  <a:lnTo>
                    <a:pt x="714" y="329"/>
                  </a:lnTo>
                  <a:lnTo>
                    <a:pt x="698" y="325"/>
                  </a:lnTo>
                  <a:lnTo>
                    <a:pt x="682" y="322"/>
                  </a:lnTo>
                  <a:lnTo>
                    <a:pt x="664" y="319"/>
                  </a:lnTo>
                  <a:lnTo>
                    <a:pt x="646" y="317"/>
                  </a:lnTo>
                  <a:lnTo>
                    <a:pt x="626" y="315"/>
                  </a:lnTo>
                  <a:lnTo>
                    <a:pt x="607" y="315"/>
                  </a:lnTo>
                  <a:lnTo>
                    <a:pt x="586" y="314"/>
                  </a:lnTo>
                  <a:lnTo>
                    <a:pt x="556" y="315"/>
                  </a:lnTo>
                  <a:lnTo>
                    <a:pt x="527" y="316"/>
                  </a:lnTo>
                  <a:lnTo>
                    <a:pt x="497" y="319"/>
                  </a:lnTo>
                  <a:lnTo>
                    <a:pt x="467" y="323"/>
                  </a:lnTo>
                  <a:lnTo>
                    <a:pt x="437" y="327"/>
                  </a:lnTo>
                  <a:lnTo>
                    <a:pt x="407" y="333"/>
                  </a:lnTo>
                  <a:lnTo>
                    <a:pt x="377" y="340"/>
                  </a:lnTo>
                  <a:lnTo>
                    <a:pt x="348" y="348"/>
                  </a:lnTo>
                  <a:lnTo>
                    <a:pt x="348" y="1469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4" name="Freeform 8"/>
            <p:cNvSpPr>
              <a:spLocks/>
            </p:cNvSpPr>
            <p:nvPr/>
          </p:nvSpPr>
          <p:spPr bwMode="auto">
            <a:xfrm>
              <a:off x="13927" y="7609"/>
              <a:ext cx="86" cy="147"/>
            </a:xfrm>
            <a:custGeom>
              <a:avLst/>
              <a:gdLst>
                <a:gd name="T0" fmla="*/ 858 w 858"/>
                <a:gd name="T1" fmla="*/ 8 h 1469"/>
                <a:gd name="T2" fmla="*/ 858 w 858"/>
                <a:gd name="T3" fmla="*/ 339 h 1469"/>
                <a:gd name="T4" fmla="*/ 836 w 858"/>
                <a:gd name="T5" fmla="*/ 335 h 1469"/>
                <a:gd name="T6" fmla="*/ 814 w 858"/>
                <a:gd name="T7" fmla="*/ 330 h 1469"/>
                <a:gd name="T8" fmla="*/ 791 w 858"/>
                <a:gd name="T9" fmla="*/ 327 h 1469"/>
                <a:gd name="T10" fmla="*/ 768 w 858"/>
                <a:gd name="T11" fmla="*/ 325 h 1469"/>
                <a:gd name="T12" fmla="*/ 745 w 858"/>
                <a:gd name="T13" fmla="*/ 323 h 1469"/>
                <a:gd name="T14" fmla="*/ 722 w 858"/>
                <a:gd name="T15" fmla="*/ 320 h 1469"/>
                <a:gd name="T16" fmla="*/ 699 w 858"/>
                <a:gd name="T17" fmla="*/ 320 h 1469"/>
                <a:gd name="T18" fmla="*/ 676 w 858"/>
                <a:gd name="T19" fmla="*/ 319 h 1469"/>
                <a:gd name="T20" fmla="*/ 642 w 858"/>
                <a:gd name="T21" fmla="*/ 320 h 1469"/>
                <a:gd name="T22" fmla="*/ 609 w 858"/>
                <a:gd name="T23" fmla="*/ 323 h 1469"/>
                <a:gd name="T24" fmla="*/ 578 w 858"/>
                <a:gd name="T25" fmla="*/ 326 h 1469"/>
                <a:gd name="T26" fmla="*/ 547 w 858"/>
                <a:gd name="T27" fmla="*/ 330 h 1469"/>
                <a:gd name="T28" fmla="*/ 518 w 858"/>
                <a:gd name="T29" fmla="*/ 337 h 1469"/>
                <a:gd name="T30" fmla="*/ 492 w 858"/>
                <a:gd name="T31" fmla="*/ 344 h 1469"/>
                <a:gd name="T32" fmla="*/ 466 w 858"/>
                <a:gd name="T33" fmla="*/ 353 h 1469"/>
                <a:gd name="T34" fmla="*/ 443 w 858"/>
                <a:gd name="T35" fmla="*/ 361 h 1469"/>
                <a:gd name="T36" fmla="*/ 422 w 858"/>
                <a:gd name="T37" fmla="*/ 373 h 1469"/>
                <a:gd name="T38" fmla="*/ 403 w 858"/>
                <a:gd name="T39" fmla="*/ 385 h 1469"/>
                <a:gd name="T40" fmla="*/ 394 w 858"/>
                <a:gd name="T41" fmla="*/ 391 h 1469"/>
                <a:gd name="T42" fmla="*/ 387 w 858"/>
                <a:gd name="T43" fmla="*/ 398 h 1469"/>
                <a:gd name="T44" fmla="*/ 380 w 858"/>
                <a:gd name="T45" fmla="*/ 405 h 1469"/>
                <a:gd name="T46" fmla="*/ 373 w 858"/>
                <a:gd name="T47" fmla="*/ 412 h 1469"/>
                <a:gd name="T48" fmla="*/ 368 w 858"/>
                <a:gd name="T49" fmla="*/ 419 h 1469"/>
                <a:gd name="T50" fmla="*/ 362 w 858"/>
                <a:gd name="T51" fmla="*/ 427 h 1469"/>
                <a:gd name="T52" fmla="*/ 358 w 858"/>
                <a:gd name="T53" fmla="*/ 436 h 1469"/>
                <a:gd name="T54" fmla="*/ 355 w 858"/>
                <a:gd name="T55" fmla="*/ 444 h 1469"/>
                <a:gd name="T56" fmla="*/ 351 w 858"/>
                <a:gd name="T57" fmla="*/ 452 h 1469"/>
                <a:gd name="T58" fmla="*/ 349 w 858"/>
                <a:gd name="T59" fmla="*/ 461 h 1469"/>
                <a:gd name="T60" fmla="*/ 348 w 858"/>
                <a:gd name="T61" fmla="*/ 470 h 1469"/>
                <a:gd name="T62" fmla="*/ 348 w 858"/>
                <a:gd name="T63" fmla="*/ 479 h 1469"/>
                <a:gd name="T64" fmla="*/ 348 w 858"/>
                <a:gd name="T65" fmla="*/ 1469 h 1469"/>
                <a:gd name="T66" fmla="*/ 0 w 858"/>
                <a:gd name="T67" fmla="*/ 1469 h 1469"/>
                <a:gd name="T68" fmla="*/ 0 w 858"/>
                <a:gd name="T69" fmla="*/ 42 h 1469"/>
                <a:gd name="T70" fmla="*/ 348 w 858"/>
                <a:gd name="T71" fmla="*/ 42 h 1469"/>
                <a:gd name="T72" fmla="*/ 348 w 858"/>
                <a:gd name="T73" fmla="*/ 149 h 1469"/>
                <a:gd name="T74" fmla="*/ 360 w 858"/>
                <a:gd name="T75" fmla="*/ 131 h 1469"/>
                <a:gd name="T76" fmla="*/ 374 w 858"/>
                <a:gd name="T77" fmla="*/ 114 h 1469"/>
                <a:gd name="T78" fmla="*/ 390 w 858"/>
                <a:gd name="T79" fmla="*/ 99 h 1469"/>
                <a:gd name="T80" fmla="*/ 407 w 858"/>
                <a:gd name="T81" fmla="*/ 84 h 1469"/>
                <a:gd name="T82" fmla="*/ 425 w 858"/>
                <a:gd name="T83" fmla="*/ 71 h 1469"/>
                <a:gd name="T84" fmla="*/ 444 w 858"/>
                <a:gd name="T85" fmla="*/ 59 h 1469"/>
                <a:gd name="T86" fmla="*/ 465 w 858"/>
                <a:gd name="T87" fmla="*/ 48 h 1469"/>
                <a:gd name="T88" fmla="*/ 487 w 858"/>
                <a:gd name="T89" fmla="*/ 38 h 1469"/>
                <a:gd name="T90" fmla="*/ 511 w 858"/>
                <a:gd name="T91" fmla="*/ 29 h 1469"/>
                <a:gd name="T92" fmla="*/ 535 w 858"/>
                <a:gd name="T93" fmla="*/ 21 h 1469"/>
                <a:gd name="T94" fmla="*/ 561 w 858"/>
                <a:gd name="T95" fmla="*/ 14 h 1469"/>
                <a:gd name="T96" fmla="*/ 588 w 858"/>
                <a:gd name="T97" fmla="*/ 9 h 1469"/>
                <a:gd name="T98" fmla="*/ 618 w 858"/>
                <a:gd name="T99" fmla="*/ 6 h 1469"/>
                <a:gd name="T100" fmla="*/ 648 w 858"/>
                <a:gd name="T101" fmla="*/ 2 h 1469"/>
                <a:gd name="T102" fmla="*/ 679 w 858"/>
                <a:gd name="T103" fmla="*/ 0 h 1469"/>
                <a:gd name="T104" fmla="*/ 712 w 858"/>
                <a:gd name="T105" fmla="*/ 0 h 1469"/>
                <a:gd name="T106" fmla="*/ 749 w 858"/>
                <a:gd name="T107" fmla="*/ 0 h 1469"/>
                <a:gd name="T108" fmla="*/ 784 w 858"/>
                <a:gd name="T109" fmla="*/ 2 h 1469"/>
                <a:gd name="T110" fmla="*/ 821 w 858"/>
                <a:gd name="T111" fmla="*/ 4 h 1469"/>
                <a:gd name="T112" fmla="*/ 858 w 858"/>
                <a:gd name="T113" fmla="*/ 8 h 14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8"/>
                <a:gd name="T172" fmla="*/ 0 h 1469"/>
                <a:gd name="T173" fmla="*/ 858 w 858"/>
                <a:gd name="T174" fmla="*/ 1469 h 14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8" h="1469">
                  <a:moveTo>
                    <a:pt x="858" y="8"/>
                  </a:moveTo>
                  <a:lnTo>
                    <a:pt x="858" y="339"/>
                  </a:lnTo>
                  <a:lnTo>
                    <a:pt x="836" y="335"/>
                  </a:lnTo>
                  <a:lnTo>
                    <a:pt x="814" y="330"/>
                  </a:lnTo>
                  <a:lnTo>
                    <a:pt x="791" y="327"/>
                  </a:lnTo>
                  <a:lnTo>
                    <a:pt x="768" y="325"/>
                  </a:lnTo>
                  <a:lnTo>
                    <a:pt x="745" y="323"/>
                  </a:lnTo>
                  <a:lnTo>
                    <a:pt x="722" y="320"/>
                  </a:lnTo>
                  <a:lnTo>
                    <a:pt x="699" y="320"/>
                  </a:lnTo>
                  <a:lnTo>
                    <a:pt x="676" y="319"/>
                  </a:lnTo>
                  <a:lnTo>
                    <a:pt x="642" y="320"/>
                  </a:lnTo>
                  <a:lnTo>
                    <a:pt x="609" y="323"/>
                  </a:lnTo>
                  <a:lnTo>
                    <a:pt x="578" y="326"/>
                  </a:lnTo>
                  <a:lnTo>
                    <a:pt x="547" y="330"/>
                  </a:lnTo>
                  <a:lnTo>
                    <a:pt x="518" y="337"/>
                  </a:lnTo>
                  <a:lnTo>
                    <a:pt x="492" y="344"/>
                  </a:lnTo>
                  <a:lnTo>
                    <a:pt x="466" y="353"/>
                  </a:lnTo>
                  <a:lnTo>
                    <a:pt x="443" y="361"/>
                  </a:lnTo>
                  <a:lnTo>
                    <a:pt x="422" y="373"/>
                  </a:lnTo>
                  <a:lnTo>
                    <a:pt x="403" y="385"/>
                  </a:lnTo>
                  <a:lnTo>
                    <a:pt x="394" y="391"/>
                  </a:lnTo>
                  <a:lnTo>
                    <a:pt x="387" y="398"/>
                  </a:lnTo>
                  <a:lnTo>
                    <a:pt x="380" y="405"/>
                  </a:lnTo>
                  <a:lnTo>
                    <a:pt x="373" y="412"/>
                  </a:lnTo>
                  <a:lnTo>
                    <a:pt x="368" y="419"/>
                  </a:lnTo>
                  <a:lnTo>
                    <a:pt x="362" y="427"/>
                  </a:lnTo>
                  <a:lnTo>
                    <a:pt x="358" y="436"/>
                  </a:lnTo>
                  <a:lnTo>
                    <a:pt x="355" y="444"/>
                  </a:lnTo>
                  <a:lnTo>
                    <a:pt x="351" y="452"/>
                  </a:lnTo>
                  <a:lnTo>
                    <a:pt x="349" y="461"/>
                  </a:lnTo>
                  <a:lnTo>
                    <a:pt x="348" y="470"/>
                  </a:lnTo>
                  <a:lnTo>
                    <a:pt x="348" y="479"/>
                  </a:lnTo>
                  <a:lnTo>
                    <a:pt x="348" y="1469"/>
                  </a:lnTo>
                  <a:lnTo>
                    <a:pt x="0" y="1469"/>
                  </a:lnTo>
                  <a:lnTo>
                    <a:pt x="0" y="42"/>
                  </a:lnTo>
                  <a:lnTo>
                    <a:pt x="348" y="42"/>
                  </a:lnTo>
                  <a:lnTo>
                    <a:pt x="348" y="149"/>
                  </a:lnTo>
                  <a:lnTo>
                    <a:pt x="360" y="131"/>
                  </a:lnTo>
                  <a:lnTo>
                    <a:pt x="374" y="114"/>
                  </a:lnTo>
                  <a:lnTo>
                    <a:pt x="390" y="99"/>
                  </a:lnTo>
                  <a:lnTo>
                    <a:pt x="407" y="84"/>
                  </a:lnTo>
                  <a:lnTo>
                    <a:pt x="425" y="71"/>
                  </a:lnTo>
                  <a:lnTo>
                    <a:pt x="444" y="59"/>
                  </a:lnTo>
                  <a:lnTo>
                    <a:pt x="465" y="48"/>
                  </a:lnTo>
                  <a:lnTo>
                    <a:pt x="487" y="38"/>
                  </a:lnTo>
                  <a:lnTo>
                    <a:pt x="511" y="29"/>
                  </a:lnTo>
                  <a:lnTo>
                    <a:pt x="535" y="21"/>
                  </a:lnTo>
                  <a:lnTo>
                    <a:pt x="561" y="14"/>
                  </a:lnTo>
                  <a:lnTo>
                    <a:pt x="588" y="9"/>
                  </a:lnTo>
                  <a:lnTo>
                    <a:pt x="618" y="6"/>
                  </a:lnTo>
                  <a:lnTo>
                    <a:pt x="648" y="2"/>
                  </a:lnTo>
                  <a:lnTo>
                    <a:pt x="679" y="0"/>
                  </a:lnTo>
                  <a:lnTo>
                    <a:pt x="712" y="0"/>
                  </a:lnTo>
                  <a:lnTo>
                    <a:pt x="749" y="0"/>
                  </a:lnTo>
                  <a:lnTo>
                    <a:pt x="784" y="2"/>
                  </a:lnTo>
                  <a:lnTo>
                    <a:pt x="821" y="4"/>
                  </a:lnTo>
                  <a:lnTo>
                    <a:pt x="858" y="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5" name="Freeform 9"/>
            <p:cNvSpPr>
              <a:spLocks/>
            </p:cNvSpPr>
            <p:nvPr/>
          </p:nvSpPr>
          <p:spPr bwMode="auto">
            <a:xfrm>
              <a:off x="14032" y="7553"/>
              <a:ext cx="115" cy="203"/>
            </a:xfrm>
            <a:custGeom>
              <a:avLst/>
              <a:gdLst>
                <a:gd name="T0" fmla="*/ 1047 w 1148"/>
                <a:gd name="T1" fmla="*/ 603 h 2030"/>
                <a:gd name="T2" fmla="*/ 584 w 1148"/>
                <a:gd name="T3" fmla="*/ 906 h 2030"/>
                <a:gd name="T4" fmla="*/ 237 w 1148"/>
                <a:gd name="T5" fmla="*/ 2030 h 2030"/>
                <a:gd name="T6" fmla="*/ 0 w 1148"/>
                <a:gd name="T7" fmla="*/ 906 h 2030"/>
                <a:gd name="T8" fmla="*/ 237 w 1148"/>
                <a:gd name="T9" fmla="*/ 603 h 2030"/>
                <a:gd name="T10" fmla="*/ 238 w 1148"/>
                <a:gd name="T11" fmla="*/ 472 h 2030"/>
                <a:gd name="T12" fmla="*/ 242 w 1148"/>
                <a:gd name="T13" fmla="*/ 406 h 2030"/>
                <a:gd name="T14" fmla="*/ 250 w 1148"/>
                <a:gd name="T15" fmla="*/ 345 h 2030"/>
                <a:gd name="T16" fmla="*/ 263 w 1148"/>
                <a:gd name="T17" fmla="*/ 289 h 2030"/>
                <a:gd name="T18" fmla="*/ 280 w 1148"/>
                <a:gd name="T19" fmla="*/ 239 h 2030"/>
                <a:gd name="T20" fmla="*/ 302 w 1148"/>
                <a:gd name="T21" fmla="*/ 195 h 2030"/>
                <a:gd name="T22" fmla="*/ 327 w 1148"/>
                <a:gd name="T23" fmla="*/ 156 h 2030"/>
                <a:gd name="T24" fmla="*/ 358 w 1148"/>
                <a:gd name="T25" fmla="*/ 124 h 2030"/>
                <a:gd name="T26" fmla="*/ 393 w 1148"/>
                <a:gd name="T27" fmla="*/ 96 h 2030"/>
                <a:gd name="T28" fmla="*/ 430 w 1148"/>
                <a:gd name="T29" fmla="*/ 72 h 2030"/>
                <a:gd name="T30" fmla="*/ 471 w 1148"/>
                <a:gd name="T31" fmla="*/ 52 h 2030"/>
                <a:gd name="T32" fmla="*/ 516 w 1148"/>
                <a:gd name="T33" fmla="*/ 34 h 2030"/>
                <a:gd name="T34" fmla="*/ 562 w 1148"/>
                <a:gd name="T35" fmla="*/ 21 h 2030"/>
                <a:gd name="T36" fmla="*/ 613 w 1148"/>
                <a:gd name="T37" fmla="*/ 11 h 2030"/>
                <a:gd name="T38" fmla="*/ 666 w 1148"/>
                <a:gd name="T39" fmla="*/ 3 h 2030"/>
                <a:gd name="T40" fmla="*/ 724 w 1148"/>
                <a:gd name="T41" fmla="*/ 0 h 2030"/>
                <a:gd name="T42" fmla="*/ 806 w 1148"/>
                <a:gd name="T43" fmla="*/ 1 h 2030"/>
                <a:gd name="T44" fmla="*/ 909 w 1148"/>
                <a:gd name="T45" fmla="*/ 9 h 2030"/>
                <a:gd name="T46" fmla="*/ 1007 w 1148"/>
                <a:gd name="T47" fmla="*/ 23 h 2030"/>
                <a:gd name="T48" fmla="*/ 1079 w 1148"/>
                <a:gd name="T49" fmla="*/ 41 h 2030"/>
                <a:gd name="T50" fmla="*/ 1126 w 1148"/>
                <a:gd name="T51" fmla="*/ 54 h 2030"/>
                <a:gd name="T52" fmla="*/ 1109 w 1148"/>
                <a:gd name="T53" fmla="*/ 202 h 2030"/>
                <a:gd name="T54" fmla="*/ 1039 w 1148"/>
                <a:gd name="T55" fmla="*/ 328 h 2030"/>
                <a:gd name="T56" fmla="*/ 977 w 1148"/>
                <a:gd name="T57" fmla="*/ 313 h 2030"/>
                <a:gd name="T58" fmla="*/ 913 w 1148"/>
                <a:gd name="T59" fmla="*/ 303 h 2030"/>
                <a:gd name="T60" fmla="*/ 845 w 1148"/>
                <a:gd name="T61" fmla="*/ 298 h 2030"/>
                <a:gd name="T62" fmla="*/ 782 w 1148"/>
                <a:gd name="T63" fmla="*/ 298 h 2030"/>
                <a:gd name="T64" fmla="*/ 733 w 1148"/>
                <a:gd name="T65" fmla="*/ 304 h 2030"/>
                <a:gd name="T66" fmla="*/ 699 w 1148"/>
                <a:gd name="T67" fmla="*/ 313 h 2030"/>
                <a:gd name="T68" fmla="*/ 679 w 1148"/>
                <a:gd name="T69" fmla="*/ 320 h 2030"/>
                <a:gd name="T70" fmla="*/ 662 w 1148"/>
                <a:gd name="T71" fmla="*/ 330 h 2030"/>
                <a:gd name="T72" fmla="*/ 646 w 1148"/>
                <a:gd name="T73" fmla="*/ 341 h 2030"/>
                <a:gd name="T74" fmla="*/ 632 w 1148"/>
                <a:gd name="T75" fmla="*/ 355 h 2030"/>
                <a:gd name="T76" fmla="*/ 621 w 1148"/>
                <a:gd name="T77" fmla="*/ 370 h 2030"/>
                <a:gd name="T78" fmla="*/ 610 w 1148"/>
                <a:gd name="T79" fmla="*/ 388 h 2030"/>
                <a:gd name="T80" fmla="*/ 602 w 1148"/>
                <a:gd name="T81" fmla="*/ 408 h 2030"/>
                <a:gd name="T82" fmla="*/ 592 w 1148"/>
                <a:gd name="T83" fmla="*/ 442 h 2030"/>
                <a:gd name="T84" fmla="*/ 585 w 1148"/>
                <a:gd name="T85" fmla="*/ 497 h 2030"/>
                <a:gd name="T86" fmla="*/ 584 w 1148"/>
                <a:gd name="T87" fmla="*/ 603 h 20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48"/>
                <a:gd name="T133" fmla="*/ 0 h 2030"/>
                <a:gd name="T134" fmla="*/ 1148 w 1148"/>
                <a:gd name="T135" fmla="*/ 2030 h 20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48" h="2030">
                  <a:moveTo>
                    <a:pt x="584" y="603"/>
                  </a:moveTo>
                  <a:lnTo>
                    <a:pt x="1047" y="603"/>
                  </a:lnTo>
                  <a:lnTo>
                    <a:pt x="1047" y="906"/>
                  </a:lnTo>
                  <a:lnTo>
                    <a:pt x="584" y="906"/>
                  </a:lnTo>
                  <a:lnTo>
                    <a:pt x="584" y="2030"/>
                  </a:lnTo>
                  <a:lnTo>
                    <a:pt x="237" y="2030"/>
                  </a:lnTo>
                  <a:lnTo>
                    <a:pt x="237" y="906"/>
                  </a:lnTo>
                  <a:lnTo>
                    <a:pt x="0" y="906"/>
                  </a:lnTo>
                  <a:lnTo>
                    <a:pt x="0" y="603"/>
                  </a:lnTo>
                  <a:lnTo>
                    <a:pt x="237" y="603"/>
                  </a:lnTo>
                  <a:lnTo>
                    <a:pt x="237" y="508"/>
                  </a:lnTo>
                  <a:lnTo>
                    <a:pt x="238" y="472"/>
                  </a:lnTo>
                  <a:lnTo>
                    <a:pt x="239" y="438"/>
                  </a:lnTo>
                  <a:lnTo>
                    <a:pt x="242" y="406"/>
                  </a:lnTo>
                  <a:lnTo>
                    <a:pt x="246" y="374"/>
                  </a:lnTo>
                  <a:lnTo>
                    <a:pt x="250" y="345"/>
                  </a:lnTo>
                  <a:lnTo>
                    <a:pt x="257" y="316"/>
                  </a:lnTo>
                  <a:lnTo>
                    <a:pt x="263" y="289"/>
                  </a:lnTo>
                  <a:lnTo>
                    <a:pt x="271" y="264"/>
                  </a:lnTo>
                  <a:lnTo>
                    <a:pt x="280" y="239"/>
                  </a:lnTo>
                  <a:lnTo>
                    <a:pt x="291" y="216"/>
                  </a:lnTo>
                  <a:lnTo>
                    <a:pt x="302" y="195"/>
                  </a:lnTo>
                  <a:lnTo>
                    <a:pt x="314" y="175"/>
                  </a:lnTo>
                  <a:lnTo>
                    <a:pt x="327" y="156"/>
                  </a:lnTo>
                  <a:lnTo>
                    <a:pt x="342" y="140"/>
                  </a:lnTo>
                  <a:lnTo>
                    <a:pt x="358" y="124"/>
                  </a:lnTo>
                  <a:lnTo>
                    <a:pt x="375" y="110"/>
                  </a:lnTo>
                  <a:lnTo>
                    <a:pt x="393" y="96"/>
                  </a:lnTo>
                  <a:lnTo>
                    <a:pt x="410" y="84"/>
                  </a:lnTo>
                  <a:lnTo>
                    <a:pt x="430" y="72"/>
                  </a:lnTo>
                  <a:lnTo>
                    <a:pt x="450" y="61"/>
                  </a:lnTo>
                  <a:lnTo>
                    <a:pt x="471" y="52"/>
                  </a:lnTo>
                  <a:lnTo>
                    <a:pt x="492" y="42"/>
                  </a:lnTo>
                  <a:lnTo>
                    <a:pt x="516" y="34"/>
                  </a:lnTo>
                  <a:lnTo>
                    <a:pt x="539" y="28"/>
                  </a:lnTo>
                  <a:lnTo>
                    <a:pt x="562" y="21"/>
                  </a:lnTo>
                  <a:lnTo>
                    <a:pt x="588" y="16"/>
                  </a:lnTo>
                  <a:lnTo>
                    <a:pt x="613" y="11"/>
                  </a:lnTo>
                  <a:lnTo>
                    <a:pt x="640" y="7"/>
                  </a:lnTo>
                  <a:lnTo>
                    <a:pt x="666" y="3"/>
                  </a:lnTo>
                  <a:lnTo>
                    <a:pt x="695" y="2"/>
                  </a:lnTo>
                  <a:lnTo>
                    <a:pt x="724" y="0"/>
                  </a:lnTo>
                  <a:lnTo>
                    <a:pt x="753" y="0"/>
                  </a:lnTo>
                  <a:lnTo>
                    <a:pt x="806" y="1"/>
                  </a:lnTo>
                  <a:lnTo>
                    <a:pt x="858" y="3"/>
                  </a:lnTo>
                  <a:lnTo>
                    <a:pt x="909" y="9"/>
                  </a:lnTo>
                  <a:lnTo>
                    <a:pt x="958" y="16"/>
                  </a:lnTo>
                  <a:lnTo>
                    <a:pt x="1007" y="23"/>
                  </a:lnTo>
                  <a:lnTo>
                    <a:pt x="1056" y="34"/>
                  </a:lnTo>
                  <a:lnTo>
                    <a:pt x="1079" y="41"/>
                  </a:lnTo>
                  <a:lnTo>
                    <a:pt x="1102" y="47"/>
                  </a:lnTo>
                  <a:lnTo>
                    <a:pt x="1126" y="54"/>
                  </a:lnTo>
                  <a:lnTo>
                    <a:pt x="1148" y="62"/>
                  </a:lnTo>
                  <a:lnTo>
                    <a:pt x="1109" y="202"/>
                  </a:lnTo>
                  <a:lnTo>
                    <a:pt x="1069" y="337"/>
                  </a:lnTo>
                  <a:lnTo>
                    <a:pt x="1039" y="328"/>
                  </a:lnTo>
                  <a:lnTo>
                    <a:pt x="1009" y="320"/>
                  </a:lnTo>
                  <a:lnTo>
                    <a:pt x="977" y="313"/>
                  </a:lnTo>
                  <a:lnTo>
                    <a:pt x="946" y="307"/>
                  </a:lnTo>
                  <a:lnTo>
                    <a:pt x="913" y="303"/>
                  </a:lnTo>
                  <a:lnTo>
                    <a:pt x="880" y="300"/>
                  </a:lnTo>
                  <a:lnTo>
                    <a:pt x="845" y="298"/>
                  </a:lnTo>
                  <a:lnTo>
                    <a:pt x="811" y="297"/>
                  </a:lnTo>
                  <a:lnTo>
                    <a:pt x="782" y="298"/>
                  </a:lnTo>
                  <a:lnTo>
                    <a:pt x="757" y="300"/>
                  </a:lnTo>
                  <a:lnTo>
                    <a:pt x="733" y="304"/>
                  </a:lnTo>
                  <a:lnTo>
                    <a:pt x="709" y="309"/>
                  </a:lnTo>
                  <a:lnTo>
                    <a:pt x="699" y="313"/>
                  </a:lnTo>
                  <a:lnTo>
                    <a:pt x="689" y="316"/>
                  </a:lnTo>
                  <a:lnTo>
                    <a:pt x="679" y="320"/>
                  </a:lnTo>
                  <a:lnTo>
                    <a:pt x="671" y="325"/>
                  </a:lnTo>
                  <a:lnTo>
                    <a:pt x="662" y="330"/>
                  </a:lnTo>
                  <a:lnTo>
                    <a:pt x="654" y="336"/>
                  </a:lnTo>
                  <a:lnTo>
                    <a:pt x="646" y="341"/>
                  </a:lnTo>
                  <a:lnTo>
                    <a:pt x="640" y="348"/>
                  </a:lnTo>
                  <a:lnTo>
                    <a:pt x="632" y="355"/>
                  </a:lnTo>
                  <a:lnTo>
                    <a:pt x="626" y="363"/>
                  </a:lnTo>
                  <a:lnTo>
                    <a:pt x="621" y="370"/>
                  </a:lnTo>
                  <a:lnTo>
                    <a:pt x="615" y="379"/>
                  </a:lnTo>
                  <a:lnTo>
                    <a:pt x="610" y="388"/>
                  </a:lnTo>
                  <a:lnTo>
                    <a:pt x="605" y="398"/>
                  </a:lnTo>
                  <a:lnTo>
                    <a:pt x="602" y="408"/>
                  </a:lnTo>
                  <a:lnTo>
                    <a:pt x="598" y="419"/>
                  </a:lnTo>
                  <a:lnTo>
                    <a:pt x="592" y="442"/>
                  </a:lnTo>
                  <a:lnTo>
                    <a:pt x="588" y="469"/>
                  </a:lnTo>
                  <a:lnTo>
                    <a:pt x="585" y="497"/>
                  </a:lnTo>
                  <a:lnTo>
                    <a:pt x="584" y="528"/>
                  </a:lnTo>
                  <a:lnTo>
                    <a:pt x="584" y="603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6" name="Freeform 10"/>
            <p:cNvSpPr>
              <a:spLocks noEditPoints="1"/>
            </p:cNvSpPr>
            <p:nvPr/>
          </p:nvSpPr>
          <p:spPr bwMode="auto">
            <a:xfrm>
              <a:off x="14167" y="7554"/>
              <a:ext cx="131" cy="206"/>
            </a:xfrm>
            <a:custGeom>
              <a:avLst/>
              <a:gdLst>
                <a:gd name="T0" fmla="*/ 1214 w 1308"/>
                <a:gd name="T1" fmla="*/ 791 h 2064"/>
                <a:gd name="T2" fmla="*/ 1263 w 1308"/>
                <a:gd name="T3" fmla="*/ 912 h 2064"/>
                <a:gd name="T4" fmla="*/ 1294 w 1308"/>
                <a:gd name="T5" fmla="*/ 1065 h 2064"/>
                <a:gd name="T6" fmla="*/ 1308 w 1308"/>
                <a:gd name="T7" fmla="*/ 1250 h 2064"/>
                <a:gd name="T8" fmla="*/ 1302 w 1308"/>
                <a:gd name="T9" fmla="*/ 1453 h 2064"/>
                <a:gd name="T10" fmla="*/ 1277 w 1308"/>
                <a:gd name="T11" fmla="*/ 1626 h 2064"/>
                <a:gd name="T12" fmla="*/ 1233 w 1308"/>
                <a:gd name="T13" fmla="*/ 1768 h 2064"/>
                <a:gd name="T14" fmla="*/ 1177 w 1308"/>
                <a:gd name="T15" fmla="*/ 1864 h 2064"/>
                <a:gd name="T16" fmla="*/ 1127 w 1308"/>
                <a:gd name="T17" fmla="*/ 1918 h 2064"/>
                <a:gd name="T18" fmla="*/ 1029 w 1308"/>
                <a:gd name="T19" fmla="*/ 1985 h 2064"/>
                <a:gd name="T20" fmla="*/ 904 w 1308"/>
                <a:gd name="T21" fmla="*/ 2032 h 2064"/>
                <a:gd name="T22" fmla="*/ 754 w 1308"/>
                <a:gd name="T23" fmla="*/ 2058 h 2064"/>
                <a:gd name="T24" fmla="*/ 580 w 1308"/>
                <a:gd name="T25" fmla="*/ 2064 h 2064"/>
                <a:gd name="T26" fmla="*/ 407 w 1308"/>
                <a:gd name="T27" fmla="*/ 2054 h 2064"/>
                <a:gd name="T28" fmla="*/ 246 w 1308"/>
                <a:gd name="T29" fmla="*/ 2032 h 2064"/>
                <a:gd name="T30" fmla="*/ 100 w 1308"/>
                <a:gd name="T31" fmla="*/ 1996 h 2064"/>
                <a:gd name="T32" fmla="*/ 0 w 1308"/>
                <a:gd name="T33" fmla="*/ 0 h 2064"/>
                <a:gd name="T34" fmla="*/ 387 w 1308"/>
                <a:gd name="T35" fmla="*/ 628 h 2064"/>
                <a:gd name="T36" fmla="*/ 472 w 1308"/>
                <a:gd name="T37" fmla="*/ 592 h 2064"/>
                <a:gd name="T38" fmla="*/ 564 w 1308"/>
                <a:gd name="T39" fmla="*/ 568 h 2064"/>
                <a:gd name="T40" fmla="*/ 664 w 1308"/>
                <a:gd name="T41" fmla="*/ 556 h 2064"/>
                <a:gd name="T42" fmla="*/ 791 w 1308"/>
                <a:gd name="T43" fmla="*/ 557 h 2064"/>
                <a:gd name="T44" fmla="*/ 924 w 1308"/>
                <a:gd name="T45" fmla="*/ 578 h 2064"/>
                <a:gd name="T46" fmla="*/ 1037 w 1308"/>
                <a:gd name="T47" fmla="*/ 620 h 2064"/>
                <a:gd name="T48" fmla="*/ 1127 w 1308"/>
                <a:gd name="T49" fmla="*/ 681 h 2064"/>
                <a:gd name="T50" fmla="*/ 893 w 1308"/>
                <a:gd name="T51" fmla="*/ 1679 h 2064"/>
                <a:gd name="T52" fmla="*/ 921 w 1308"/>
                <a:gd name="T53" fmla="*/ 1615 h 2064"/>
                <a:gd name="T54" fmla="*/ 939 w 1308"/>
                <a:gd name="T55" fmla="*/ 1525 h 2064"/>
                <a:gd name="T56" fmla="*/ 950 w 1308"/>
                <a:gd name="T57" fmla="*/ 1410 h 2064"/>
                <a:gd name="T58" fmla="*/ 953 w 1308"/>
                <a:gd name="T59" fmla="*/ 1275 h 2064"/>
                <a:gd name="T60" fmla="*/ 946 w 1308"/>
                <a:gd name="T61" fmla="*/ 1160 h 2064"/>
                <a:gd name="T62" fmla="*/ 930 w 1308"/>
                <a:gd name="T63" fmla="*/ 1066 h 2064"/>
                <a:gd name="T64" fmla="*/ 906 w 1308"/>
                <a:gd name="T65" fmla="*/ 994 h 2064"/>
                <a:gd name="T66" fmla="*/ 873 w 1308"/>
                <a:gd name="T67" fmla="*/ 942 h 2064"/>
                <a:gd name="T68" fmla="*/ 829 w 1308"/>
                <a:gd name="T69" fmla="*/ 904 h 2064"/>
                <a:gd name="T70" fmla="*/ 769 w 1308"/>
                <a:gd name="T71" fmla="*/ 879 h 2064"/>
                <a:gd name="T72" fmla="*/ 696 w 1308"/>
                <a:gd name="T73" fmla="*/ 864 h 2064"/>
                <a:gd name="T74" fmla="*/ 601 w 1308"/>
                <a:gd name="T75" fmla="*/ 861 h 2064"/>
                <a:gd name="T76" fmla="*/ 494 w 1308"/>
                <a:gd name="T77" fmla="*/ 875 h 2064"/>
                <a:gd name="T78" fmla="*/ 411 w 1308"/>
                <a:gd name="T79" fmla="*/ 906 h 2064"/>
                <a:gd name="T80" fmla="*/ 364 w 1308"/>
                <a:gd name="T81" fmla="*/ 946 h 2064"/>
                <a:gd name="T82" fmla="*/ 350 w 1308"/>
                <a:gd name="T83" fmla="*/ 974 h 2064"/>
                <a:gd name="T84" fmla="*/ 347 w 1308"/>
                <a:gd name="T85" fmla="*/ 1732 h 2064"/>
                <a:gd name="T86" fmla="*/ 476 w 1308"/>
                <a:gd name="T87" fmla="*/ 1767 h 2064"/>
                <a:gd name="T88" fmla="*/ 625 w 1308"/>
                <a:gd name="T89" fmla="*/ 1778 h 2064"/>
                <a:gd name="T90" fmla="*/ 714 w 1308"/>
                <a:gd name="T91" fmla="*/ 1772 h 2064"/>
                <a:gd name="T92" fmla="*/ 787 w 1308"/>
                <a:gd name="T93" fmla="*/ 1757 h 2064"/>
                <a:gd name="T94" fmla="*/ 843 w 1308"/>
                <a:gd name="T95" fmla="*/ 1729 h 2064"/>
                <a:gd name="T96" fmla="*/ 885 w 1308"/>
                <a:gd name="T97" fmla="*/ 1691 h 20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08"/>
                <a:gd name="T148" fmla="*/ 0 h 2064"/>
                <a:gd name="T149" fmla="*/ 1308 w 1308"/>
                <a:gd name="T150" fmla="*/ 2064 h 20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08" h="2064">
                  <a:moveTo>
                    <a:pt x="1164" y="720"/>
                  </a:moveTo>
                  <a:lnTo>
                    <a:pt x="1182" y="742"/>
                  </a:lnTo>
                  <a:lnTo>
                    <a:pt x="1198" y="766"/>
                  </a:lnTo>
                  <a:lnTo>
                    <a:pt x="1214" y="791"/>
                  </a:lnTo>
                  <a:lnTo>
                    <a:pt x="1227" y="818"/>
                  </a:lnTo>
                  <a:lnTo>
                    <a:pt x="1240" y="848"/>
                  </a:lnTo>
                  <a:lnTo>
                    <a:pt x="1251" y="879"/>
                  </a:lnTo>
                  <a:lnTo>
                    <a:pt x="1263" y="912"/>
                  </a:lnTo>
                  <a:lnTo>
                    <a:pt x="1272" y="948"/>
                  </a:lnTo>
                  <a:lnTo>
                    <a:pt x="1280" y="985"/>
                  </a:lnTo>
                  <a:lnTo>
                    <a:pt x="1288" y="1024"/>
                  </a:lnTo>
                  <a:lnTo>
                    <a:pt x="1294" y="1065"/>
                  </a:lnTo>
                  <a:lnTo>
                    <a:pt x="1299" y="1108"/>
                  </a:lnTo>
                  <a:lnTo>
                    <a:pt x="1303" y="1154"/>
                  </a:lnTo>
                  <a:lnTo>
                    <a:pt x="1306" y="1201"/>
                  </a:lnTo>
                  <a:lnTo>
                    <a:pt x="1308" y="1250"/>
                  </a:lnTo>
                  <a:lnTo>
                    <a:pt x="1308" y="1301"/>
                  </a:lnTo>
                  <a:lnTo>
                    <a:pt x="1307" y="1353"/>
                  </a:lnTo>
                  <a:lnTo>
                    <a:pt x="1306" y="1404"/>
                  </a:lnTo>
                  <a:lnTo>
                    <a:pt x="1302" y="1453"/>
                  </a:lnTo>
                  <a:lnTo>
                    <a:pt x="1298" y="1500"/>
                  </a:lnTo>
                  <a:lnTo>
                    <a:pt x="1292" y="1544"/>
                  </a:lnTo>
                  <a:lnTo>
                    <a:pt x="1286" y="1586"/>
                  </a:lnTo>
                  <a:lnTo>
                    <a:pt x="1277" y="1626"/>
                  </a:lnTo>
                  <a:lnTo>
                    <a:pt x="1268" y="1665"/>
                  </a:lnTo>
                  <a:lnTo>
                    <a:pt x="1257" y="1701"/>
                  </a:lnTo>
                  <a:lnTo>
                    <a:pt x="1246" y="1736"/>
                  </a:lnTo>
                  <a:lnTo>
                    <a:pt x="1233" y="1768"/>
                  </a:lnTo>
                  <a:lnTo>
                    <a:pt x="1218" y="1798"/>
                  </a:lnTo>
                  <a:lnTo>
                    <a:pt x="1203" y="1826"/>
                  </a:lnTo>
                  <a:lnTo>
                    <a:pt x="1186" y="1852"/>
                  </a:lnTo>
                  <a:lnTo>
                    <a:pt x="1177" y="1864"/>
                  </a:lnTo>
                  <a:lnTo>
                    <a:pt x="1167" y="1877"/>
                  </a:lnTo>
                  <a:lnTo>
                    <a:pt x="1158" y="1888"/>
                  </a:lnTo>
                  <a:lnTo>
                    <a:pt x="1149" y="1898"/>
                  </a:lnTo>
                  <a:lnTo>
                    <a:pt x="1127" y="1918"/>
                  </a:lnTo>
                  <a:lnTo>
                    <a:pt x="1105" y="1936"/>
                  </a:lnTo>
                  <a:lnTo>
                    <a:pt x="1081" y="1954"/>
                  </a:lnTo>
                  <a:lnTo>
                    <a:pt x="1056" y="1971"/>
                  </a:lnTo>
                  <a:lnTo>
                    <a:pt x="1029" y="1985"/>
                  </a:lnTo>
                  <a:lnTo>
                    <a:pt x="1000" y="1999"/>
                  </a:lnTo>
                  <a:lnTo>
                    <a:pt x="969" y="2011"/>
                  </a:lnTo>
                  <a:lnTo>
                    <a:pt x="938" y="2022"/>
                  </a:lnTo>
                  <a:lnTo>
                    <a:pt x="904" y="2032"/>
                  </a:lnTo>
                  <a:lnTo>
                    <a:pt x="870" y="2041"/>
                  </a:lnTo>
                  <a:lnTo>
                    <a:pt x="833" y="2047"/>
                  </a:lnTo>
                  <a:lnTo>
                    <a:pt x="794" y="2054"/>
                  </a:lnTo>
                  <a:lnTo>
                    <a:pt x="754" y="2058"/>
                  </a:lnTo>
                  <a:lnTo>
                    <a:pt x="712" y="2062"/>
                  </a:lnTo>
                  <a:lnTo>
                    <a:pt x="670" y="2063"/>
                  </a:lnTo>
                  <a:lnTo>
                    <a:pt x="625" y="2064"/>
                  </a:lnTo>
                  <a:lnTo>
                    <a:pt x="580" y="2064"/>
                  </a:lnTo>
                  <a:lnTo>
                    <a:pt x="535" y="2062"/>
                  </a:lnTo>
                  <a:lnTo>
                    <a:pt x="491" y="2061"/>
                  </a:lnTo>
                  <a:lnTo>
                    <a:pt x="449" y="2057"/>
                  </a:lnTo>
                  <a:lnTo>
                    <a:pt x="407" y="2054"/>
                  </a:lnTo>
                  <a:lnTo>
                    <a:pt x="365" y="2050"/>
                  </a:lnTo>
                  <a:lnTo>
                    <a:pt x="325" y="2044"/>
                  </a:lnTo>
                  <a:lnTo>
                    <a:pt x="285" y="2038"/>
                  </a:lnTo>
                  <a:lnTo>
                    <a:pt x="246" y="2032"/>
                  </a:lnTo>
                  <a:lnTo>
                    <a:pt x="209" y="2024"/>
                  </a:lnTo>
                  <a:lnTo>
                    <a:pt x="172" y="2015"/>
                  </a:lnTo>
                  <a:lnTo>
                    <a:pt x="136" y="2006"/>
                  </a:lnTo>
                  <a:lnTo>
                    <a:pt x="100" y="1996"/>
                  </a:lnTo>
                  <a:lnTo>
                    <a:pt x="66" y="1985"/>
                  </a:lnTo>
                  <a:lnTo>
                    <a:pt x="33" y="1973"/>
                  </a:lnTo>
                  <a:lnTo>
                    <a:pt x="0" y="1961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650"/>
                  </a:lnTo>
                  <a:lnTo>
                    <a:pt x="367" y="638"/>
                  </a:lnTo>
                  <a:lnTo>
                    <a:pt x="387" y="628"/>
                  </a:lnTo>
                  <a:lnTo>
                    <a:pt x="408" y="617"/>
                  </a:lnTo>
                  <a:lnTo>
                    <a:pt x="429" y="608"/>
                  </a:lnTo>
                  <a:lnTo>
                    <a:pt x="450" y="599"/>
                  </a:lnTo>
                  <a:lnTo>
                    <a:pt x="472" y="592"/>
                  </a:lnTo>
                  <a:lnTo>
                    <a:pt x="494" y="585"/>
                  </a:lnTo>
                  <a:lnTo>
                    <a:pt x="518" y="578"/>
                  </a:lnTo>
                  <a:lnTo>
                    <a:pt x="541" y="573"/>
                  </a:lnTo>
                  <a:lnTo>
                    <a:pt x="564" y="568"/>
                  </a:lnTo>
                  <a:lnTo>
                    <a:pt x="588" y="564"/>
                  </a:lnTo>
                  <a:lnTo>
                    <a:pt x="613" y="561"/>
                  </a:lnTo>
                  <a:lnTo>
                    <a:pt x="638" y="558"/>
                  </a:lnTo>
                  <a:lnTo>
                    <a:pt x="664" y="556"/>
                  </a:lnTo>
                  <a:lnTo>
                    <a:pt x="690" y="555"/>
                  </a:lnTo>
                  <a:lnTo>
                    <a:pt x="717" y="555"/>
                  </a:lnTo>
                  <a:lnTo>
                    <a:pt x="754" y="556"/>
                  </a:lnTo>
                  <a:lnTo>
                    <a:pt x="791" y="557"/>
                  </a:lnTo>
                  <a:lnTo>
                    <a:pt x="826" y="561"/>
                  </a:lnTo>
                  <a:lnTo>
                    <a:pt x="860" y="565"/>
                  </a:lnTo>
                  <a:lnTo>
                    <a:pt x="893" y="572"/>
                  </a:lnTo>
                  <a:lnTo>
                    <a:pt x="924" y="578"/>
                  </a:lnTo>
                  <a:lnTo>
                    <a:pt x="954" y="587"/>
                  </a:lnTo>
                  <a:lnTo>
                    <a:pt x="982" y="597"/>
                  </a:lnTo>
                  <a:lnTo>
                    <a:pt x="1010" y="608"/>
                  </a:lnTo>
                  <a:lnTo>
                    <a:pt x="1037" y="620"/>
                  </a:lnTo>
                  <a:lnTo>
                    <a:pt x="1061" y="634"/>
                  </a:lnTo>
                  <a:lnTo>
                    <a:pt x="1084" y="648"/>
                  </a:lnTo>
                  <a:lnTo>
                    <a:pt x="1106" y="665"/>
                  </a:lnTo>
                  <a:lnTo>
                    <a:pt x="1127" y="681"/>
                  </a:lnTo>
                  <a:lnTo>
                    <a:pt x="1146" y="700"/>
                  </a:lnTo>
                  <a:lnTo>
                    <a:pt x="1164" y="720"/>
                  </a:lnTo>
                  <a:close/>
                  <a:moveTo>
                    <a:pt x="885" y="1691"/>
                  </a:moveTo>
                  <a:lnTo>
                    <a:pt x="893" y="1679"/>
                  </a:lnTo>
                  <a:lnTo>
                    <a:pt x="901" y="1666"/>
                  </a:lnTo>
                  <a:lnTo>
                    <a:pt x="908" y="1650"/>
                  </a:lnTo>
                  <a:lnTo>
                    <a:pt x="915" y="1634"/>
                  </a:lnTo>
                  <a:lnTo>
                    <a:pt x="921" y="1615"/>
                  </a:lnTo>
                  <a:lnTo>
                    <a:pt x="926" y="1595"/>
                  </a:lnTo>
                  <a:lnTo>
                    <a:pt x="932" y="1574"/>
                  </a:lnTo>
                  <a:lnTo>
                    <a:pt x="936" y="1551"/>
                  </a:lnTo>
                  <a:lnTo>
                    <a:pt x="939" y="1525"/>
                  </a:lnTo>
                  <a:lnTo>
                    <a:pt x="943" y="1500"/>
                  </a:lnTo>
                  <a:lnTo>
                    <a:pt x="946" y="1471"/>
                  </a:lnTo>
                  <a:lnTo>
                    <a:pt x="948" y="1441"/>
                  </a:lnTo>
                  <a:lnTo>
                    <a:pt x="950" y="1410"/>
                  </a:lnTo>
                  <a:lnTo>
                    <a:pt x="951" y="1378"/>
                  </a:lnTo>
                  <a:lnTo>
                    <a:pt x="953" y="1343"/>
                  </a:lnTo>
                  <a:lnTo>
                    <a:pt x="953" y="1307"/>
                  </a:lnTo>
                  <a:lnTo>
                    <a:pt x="953" y="1275"/>
                  </a:lnTo>
                  <a:lnTo>
                    <a:pt x="951" y="1245"/>
                  </a:lnTo>
                  <a:lnTo>
                    <a:pt x="950" y="1215"/>
                  </a:lnTo>
                  <a:lnTo>
                    <a:pt x="948" y="1187"/>
                  </a:lnTo>
                  <a:lnTo>
                    <a:pt x="946" y="1160"/>
                  </a:lnTo>
                  <a:lnTo>
                    <a:pt x="943" y="1135"/>
                  </a:lnTo>
                  <a:lnTo>
                    <a:pt x="939" y="1110"/>
                  </a:lnTo>
                  <a:lnTo>
                    <a:pt x="935" y="1088"/>
                  </a:lnTo>
                  <a:lnTo>
                    <a:pt x="930" y="1066"/>
                  </a:lnTo>
                  <a:lnTo>
                    <a:pt x="926" y="1046"/>
                  </a:lnTo>
                  <a:lnTo>
                    <a:pt x="919" y="1027"/>
                  </a:lnTo>
                  <a:lnTo>
                    <a:pt x="914" y="1010"/>
                  </a:lnTo>
                  <a:lnTo>
                    <a:pt x="906" y="994"/>
                  </a:lnTo>
                  <a:lnTo>
                    <a:pt x="899" y="980"/>
                  </a:lnTo>
                  <a:lnTo>
                    <a:pt x="891" y="965"/>
                  </a:lnTo>
                  <a:lnTo>
                    <a:pt x="882" y="953"/>
                  </a:lnTo>
                  <a:lnTo>
                    <a:pt x="873" y="942"/>
                  </a:lnTo>
                  <a:lnTo>
                    <a:pt x="864" y="932"/>
                  </a:lnTo>
                  <a:lnTo>
                    <a:pt x="853" y="922"/>
                  </a:lnTo>
                  <a:lnTo>
                    <a:pt x="841" y="913"/>
                  </a:lnTo>
                  <a:lnTo>
                    <a:pt x="829" y="904"/>
                  </a:lnTo>
                  <a:lnTo>
                    <a:pt x="815" y="897"/>
                  </a:lnTo>
                  <a:lnTo>
                    <a:pt x="801" y="890"/>
                  </a:lnTo>
                  <a:lnTo>
                    <a:pt x="785" y="884"/>
                  </a:lnTo>
                  <a:lnTo>
                    <a:pt x="769" y="879"/>
                  </a:lnTo>
                  <a:lnTo>
                    <a:pt x="752" y="874"/>
                  </a:lnTo>
                  <a:lnTo>
                    <a:pt x="735" y="870"/>
                  </a:lnTo>
                  <a:lnTo>
                    <a:pt x="715" y="867"/>
                  </a:lnTo>
                  <a:lnTo>
                    <a:pt x="696" y="864"/>
                  </a:lnTo>
                  <a:lnTo>
                    <a:pt x="675" y="862"/>
                  </a:lnTo>
                  <a:lnTo>
                    <a:pt x="653" y="861"/>
                  </a:lnTo>
                  <a:lnTo>
                    <a:pt x="631" y="861"/>
                  </a:lnTo>
                  <a:lnTo>
                    <a:pt x="601" y="861"/>
                  </a:lnTo>
                  <a:lnTo>
                    <a:pt x="573" y="863"/>
                  </a:lnTo>
                  <a:lnTo>
                    <a:pt x="545" y="867"/>
                  </a:lnTo>
                  <a:lnTo>
                    <a:pt x="519" y="870"/>
                  </a:lnTo>
                  <a:lnTo>
                    <a:pt x="494" y="875"/>
                  </a:lnTo>
                  <a:lnTo>
                    <a:pt x="471" y="882"/>
                  </a:lnTo>
                  <a:lnTo>
                    <a:pt x="449" y="890"/>
                  </a:lnTo>
                  <a:lnTo>
                    <a:pt x="429" y="898"/>
                  </a:lnTo>
                  <a:lnTo>
                    <a:pt x="411" y="906"/>
                  </a:lnTo>
                  <a:lnTo>
                    <a:pt x="395" y="918"/>
                  </a:lnTo>
                  <a:lnTo>
                    <a:pt x="380" y="929"/>
                  </a:lnTo>
                  <a:lnTo>
                    <a:pt x="369" y="940"/>
                  </a:lnTo>
                  <a:lnTo>
                    <a:pt x="364" y="946"/>
                  </a:lnTo>
                  <a:lnTo>
                    <a:pt x="359" y="953"/>
                  </a:lnTo>
                  <a:lnTo>
                    <a:pt x="356" y="960"/>
                  </a:lnTo>
                  <a:lnTo>
                    <a:pt x="353" y="966"/>
                  </a:lnTo>
                  <a:lnTo>
                    <a:pt x="350" y="974"/>
                  </a:lnTo>
                  <a:lnTo>
                    <a:pt x="348" y="981"/>
                  </a:lnTo>
                  <a:lnTo>
                    <a:pt x="347" y="989"/>
                  </a:lnTo>
                  <a:lnTo>
                    <a:pt x="347" y="995"/>
                  </a:lnTo>
                  <a:lnTo>
                    <a:pt x="347" y="1732"/>
                  </a:lnTo>
                  <a:lnTo>
                    <a:pt x="377" y="1744"/>
                  </a:lnTo>
                  <a:lnTo>
                    <a:pt x="409" y="1752"/>
                  </a:lnTo>
                  <a:lnTo>
                    <a:pt x="441" y="1760"/>
                  </a:lnTo>
                  <a:lnTo>
                    <a:pt x="476" y="1767"/>
                  </a:lnTo>
                  <a:lnTo>
                    <a:pt x="511" y="1771"/>
                  </a:lnTo>
                  <a:lnTo>
                    <a:pt x="547" y="1775"/>
                  </a:lnTo>
                  <a:lnTo>
                    <a:pt x="585" y="1777"/>
                  </a:lnTo>
                  <a:lnTo>
                    <a:pt x="625" y="1778"/>
                  </a:lnTo>
                  <a:lnTo>
                    <a:pt x="648" y="1778"/>
                  </a:lnTo>
                  <a:lnTo>
                    <a:pt x="671" y="1777"/>
                  </a:lnTo>
                  <a:lnTo>
                    <a:pt x="692" y="1775"/>
                  </a:lnTo>
                  <a:lnTo>
                    <a:pt x="714" y="1772"/>
                  </a:lnTo>
                  <a:lnTo>
                    <a:pt x="733" y="1769"/>
                  </a:lnTo>
                  <a:lnTo>
                    <a:pt x="751" y="1766"/>
                  </a:lnTo>
                  <a:lnTo>
                    <a:pt x="770" y="1761"/>
                  </a:lnTo>
                  <a:lnTo>
                    <a:pt x="787" y="1757"/>
                  </a:lnTo>
                  <a:lnTo>
                    <a:pt x="802" y="1751"/>
                  </a:lnTo>
                  <a:lnTo>
                    <a:pt x="816" y="1745"/>
                  </a:lnTo>
                  <a:lnTo>
                    <a:pt x="831" y="1737"/>
                  </a:lnTo>
                  <a:lnTo>
                    <a:pt x="843" y="1729"/>
                  </a:lnTo>
                  <a:lnTo>
                    <a:pt x="855" y="1721"/>
                  </a:lnTo>
                  <a:lnTo>
                    <a:pt x="866" y="1711"/>
                  </a:lnTo>
                  <a:lnTo>
                    <a:pt x="876" y="1701"/>
                  </a:lnTo>
                  <a:lnTo>
                    <a:pt x="885" y="1691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7" name="Freeform 11"/>
            <p:cNvSpPr>
              <a:spLocks noEditPoints="1"/>
            </p:cNvSpPr>
            <p:nvPr/>
          </p:nvSpPr>
          <p:spPr bwMode="auto">
            <a:xfrm>
              <a:off x="14326" y="7609"/>
              <a:ext cx="125" cy="151"/>
            </a:xfrm>
            <a:custGeom>
              <a:avLst/>
              <a:gdLst>
                <a:gd name="T0" fmla="*/ 1136 w 1246"/>
                <a:gd name="T1" fmla="*/ 1435 h 1509"/>
                <a:gd name="T2" fmla="*/ 982 w 1246"/>
                <a:gd name="T3" fmla="*/ 1474 h 1509"/>
                <a:gd name="T4" fmla="*/ 818 w 1246"/>
                <a:gd name="T5" fmla="*/ 1498 h 1509"/>
                <a:gd name="T6" fmla="*/ 646 w 1246"/>
                <a:gd name="T7" fmla="*/ 1509 h 1509"/>
                <a:gd name="T8" fmla="*/ 482 w 1246"/>
                <a:gd name="T9" fmla="*/ 1506 h 1509"/>
                <a:gd name="T10" fmla="*/ 344 w 1246"/>
                <a:gd name="T11" fmla="*/ 1490 h 1509"/>
                <a:gd name="T12" fmla="*/ 231 w 1246"/>
                <a:gd name="T13" fmla="*/ 1462 h 1509"/>
                <a:gd name="T14" fmla="*/ 145 w 1246"/>
                <a:gd name="T15" fmla="*/ 1423 h 1509"/>
                <a:gd name="T16" fmla="*/ 85 w 1246"/>
                <a:gd name="T17" fmla="*/ 1367 h 1509"/>
                <a:gd name="T18" fmla="*/ 40 w 1246"/>
                <a:gd name="T19" fmla="*/ 1288 h 1509"/>
                <a:gd name="T20" fmla="*/ 13 w 1246"/>
                <a:gd name="T21" fmla="*/ 1189 h 1509"/>
                <a:gd name="T22" fmla="*/ 0 w 1246"/>
                <a:gd name="T23" fmla="*/ 1066 h 1509"/>
                <a:gd name="T24" fmla="*/ 5 w 1246"/>
                <a:gd name="T25" fmla="*/ 934 h 1509"/>
                <a:gd name="T26" fmla="*/ 26 w 1246"/>
                <a:gd name="T27" fmla="*/ 823 h 1509"/>
                <a:gd name="T28" fmla="*/ 65 w 1246"/>
                <a:gd name="T29" fmla="*/ 735 h 1509"/>
                <a:gd name="T30" fmla="*/ 120 w 1246"/>
                <a:gd name="T31" fmla="*/ 672 h 1509"/>
                <a:gd name="T32" fmla="*/ 194 w 1246"/>
                <a:gd name="T33" fmla="*/ 626 h 1509"/>
                <a:gd name="T34" fmla="*/ 287 w 1246"/>
                <a:gd name="T35" fmla="*/ 593 h 1509"/>
                <a:gd name="T36" fmla="*/ 398 w 1246"/>
                <a:gd name="T37" fmla="*/ 572 h 1509"/>
                <a:gd name="T38" fmla="*/ 525 w 1246"/>
                <a:gd name="T39" fmla="*/ 563 h 1509"/>
                <a:gd name="T40" fmla="*/ 687 w 1246"/>
                <a:gd name="T41" fmla="*/ 569 h 1509"/>
                <a:gd name="T42" fmla="*/ 866 w 1246"/>
                <a:gd name="T43" fmla="*/ 594 h 1509"/>
                <a:gd name="T44" fmla="*/ 910 w 1246"/>
                <a:gd name="T45" fmla="*/ 537 h 1509"/>
                <a:gd name="T46" fmla="*/ 899 w 1246"/>
                <a:gd name="T47" fmla="*/ 461 h 1509"/>
                <a:gd name="T48" fmla="*/ 880 w 1246"/>
                <a:gd name="T49" fmla="*/ 404 h 1509"/>
                <a:gd name="T50" fmla="*/ 853 w 1246"/>
                <a:gd name="T51" fmla="*/ 361 h 1509"/>
                <a:gd name="T52" fmla="*/ 814 w 1246"/>
                <a:gd name="T53" fmla="*/ 332 h 1509"/>
                <a:gd name="T54" fmla="*/ 757 w 1246"/>
                <a:gd name="T55" fmla="*/ 310 h 1509"/>
                <a:gd name="T56" fmla="*/ 680 w 1246"/>
                <a:gd name="T57" fmla="*/ 297 h 1509"/>
                <a:gd name="T58" fmla="*/ 498 w 1246"/>
                <a:gd name="T59" fmla="*/ 293 h 1509"/>
                <a:gd name="T60" fmla="*/ 359 w 1246"/>
                <a:gd name="T61" fmla="*/ 305 h 1509"/>
                <a:gd name="T62" fmla="*/ 253 w 1246"/>
                <a:gd name="T63" fmla="*/ 325 h 1509"/>
                <a:gd name="T64" fmla="*/ 151 w 1246"/>
                <a:gd name="T65" fmla="*/ 353 h 1509"/>
                <a:gd name="T66" fmla="*/ 133 w 1246"/>
                <a:gd name="T67" fmla="*/ 58 h 1509"/>
                <a:gd name="T68" fmla="*/ 276 w 1246"/>
                <a:gd name="T69" fmla="*/ 30 h 1509"/>
                <a:gd name="T70" fmla="*/ 418 w 1246"/>
                <a:gd name="T71" fmla="*/ 11 h 1509"/>
                <a:gd name="T72" fmla="*/ 559 w 1246"/>
                <a:gd name="T73" fmla="*/ 1 h 1509"/>
                <a:gd name="T74" fmla="*/ 709 w 1246"/>
                <a:gd name="T75" fmla="*/ 2 h 1509"/>
                <a:gd name="T76" fmla="*/ 849 w 1246"/>
                <a:gd name="T77" fmla="*/ 18 h 1509"/>
                <a:gd name="T78" fmla="*/ 967 w 1246"/>
                <a:gd name="T79" fmla="*/ 49 h 1509"/>
                <a:gd name="T80" fmla="*/ 1062 w 1246"/>
                <a:gd name="T81" fmla="*/ 94 h 1509"/>
                <a:gd name="T82" fmla="*/ 1135 w 1246"/>
                <a:gd name="T83" fmla="*/ 156 h 1509"/>
                <a:gd name="T84" fmla="*/ 1189 w 1246"/>
                <a:gd name="T85" fmla="*/ 241 h 1509"/>
                <a:gd name="T86" fmla="*/ 1226 w 1246"/>
                <a:gd name="T87" fmla="*/ 349 h 1509"/>
                <a:gd name="T88" fmla="*/ 1243 w 1246"/>
                <a:gd name="T89" fmla="*/ 480 h 1509"/>
                <a:gd name="T90" fmla="*/ 912 w 1246"/>
                <a:gd name="T91" fmla="*/ 838 h 1509"/>
                <a:gd name="T92" fmla="*/ 783 w 1246"/>
                <a:gd name="T93" fmla="*/ 819 h 1509"/>
                <a:gd name="T94" fmla="*/ 630 w 1246"/>
                <a:gd name="T95" fmla="*/ 813 h 1509"/>
                <a:gd name="T96" fmla="*/ 500 w 1246"/>
                <a:gd name="T97" fmla="*/ 820 h 1509"/>
                <a:gd name="T98" fmla="*/ 434 w 1246"/>
                <a:gd name="T99" fmla="*/ 839 h 1509"/>
                <a:gd name="T100" fmla="*/ 404 w 1246"/>
                <a:gd name="T101" fmla="*/ 862 h 1509"/>
                <a:gd name="T102" fmla="*/ 383 w 1246"/>
                <a:gd name="T103" fmla="*/ 893 h 1509"/>
                <a:gd name="T104" fmla="*/ 370 w 1246"/>
                <a:gd name="T105" fmla="*/ 934 h 1509"/>
                <a:gd name="T106" fmla="*/ 363 w 1246"/>
                <a:gd name="T107" fmla="*/ 1018 h 1509"/>
                <a:gd name="T108" fmla="*/ 377 w 1246"/>
                <a:gd name="T109" fmla="*/ 1136 h 1509"/>
                <a:gd name="T110" fmla="*/ 392 w 1246"/>
                <a:gd name="T111" fmla="*/ 1176 h 1509"/>
                <a:gd name="T112" fmla="*/ 414 w 1246"/>
                <a:gd name="T113" fmla="*/ 1203 h 1509"/>
                <a:gd name="T114" fmla="*/ 446 w 1246"/>
                <a:gd name="T115" fmla="*/ 1220 h 1509"/>
                <a:gd name="T116" fmla="*/ 553 w 1246"/>
                <a:gd name="T117" fmla="*/ 1240 h 1509"/>
                <a:gd name="T118" fmla="*/ 700 w 1246"/>
                <a:gd name="T119" fmla="*/ 1240 h 1509"/>
                <a:gd name="T120" fmla="*/ 843 w 1246"/>
                <a:gd name="T121" fmla="*/ 1215 h 15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6"/>
                <a:gd name="T184" fmla="*/ 0 h 1509"/>
                <a:gd name="T185" fmla="*/ 1246 w 1246"/>
                <a:gd name="T186" fmla="*/ 1509 h 15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6" h="1509">
                  <a:moveTo>
                    <a:pt x="1246" y="1397"/>
                  </a:moveTo>
                  <a:lnTo>
                    <a:pt x="1210" y="1410"/>
                  </a:lnTo>
                  <a:lnTo>
                    <a:pt x="1174" y="1424"/>
                  </a:lnTo>
                  <a:lnTo>
                    <a:pt x="1136" y="1435"/>
                  </a:lnTo>
                  <a:lnTo>
                    <a:pt x="1098" y="1446"/>
                  </a:lnTo>
                  <a:lnTo>
                    <a:pt x="1060" y="1457"/>
                  </a:lnTo>
                  <a:lnTo>
                    <a:pt x="1021" y="1466"/>
                  </a:lnTo>
                  <a:lnTo>
                    <a:pt x="982" y="1474"/>
                  </a:lnTo>
                  <a:lnTo>
                    <a:pt x="941" y="1481"/>
                  </a:lnTo>
                  <a:lnTo>
                    <a:pt x="901" y="1488"/>
                  </a:lnTo>
                  <a:lnTo>
                    <a:pt x="860" y="1493"/>
                  </a:lnTo>
                  <a:lnTo>
                    <a:pt x="818" y="1498"/>
                  </a:lnTo>
                  <a:lnTo>
                    <a:pt x="776" y="1502"/>
                  </a:lnTo>
                  <a:lnTo>
                    <a:pt x="733" y="1506"/>
                  </a:lnTo>
                  <a:lnTo>
                    <a:pt x="690" y="1507"/>
                  </a:lnTo>
                  <a:lnTo>
                    <a:pt x="646" y="1509"/>
                  </a:lnTo>
                  <a:lnTo>
                    <a:pt x="601" y="1509"/>
                  </a:lnTo>
                  <a:lnTo>
                    <a:pt x="560" y="1509"/>
                  </a:lnTo>
                  <a:lnTo>
                    <a:pt x="520" y="1508"/>
                  </a:lnTo>
                  <a:lnTo>
                    <a:pt x="482" y="1506"/>
                  </a:lnTo>
                  <a:lnTo>
                    <a:pt x="444" y="1502"/>
                  </a:lnTo>
                  <a:lnTo>
                    <a:pt x="409" y="1499"/>
                  </a:lnTo>
                  <a:lnTo>
                    <a:pt x="376" y="1495"/>
                  </a:lnTo>
                  <a:lnTo>
                    <a:pt x="344" y="1490"/>
                  </a:lnTo>
                  <a:lnTo>
                    <a:pt x="313" y="1485"/>
                  </a:lnTo>
                  <a:lnTo>
                    <a:pt x="284" y="1478"/>
                  </a:lnTo>
                  <a:lnTo>
                    <a:pt x="257" y="1470"/>
                  </a:lnTo>
                  <a:lnTo>
                    <a:pt x="231" y="1462"/>
                  </a:lnTo>
                  <a:lnTo>
                    <a:pt x="207" y="1454"/>
                  </a:lnTo>
                  <a:lnTo>
                    <a:pt x="185" y="1444"/>
                  </a:lnTo>
                  <a:lnTo>
                    <a:pt x="164" y="1434"/>
                  </a:lnTo>
                  <a:lnTo>
                    <a:pt x="145" y="1423"/>
                  </a:lnTo>
                  <a:lnTo>
                    <a:pt x="129" y="1411"/>
                  </a:lnTo>
                  <a:lnTo>
                    <a:pt x="112" y="1397"/>
                  </a:lnTo>
                  <a:lnTo>
                    <a:pt x="98" y="1383"/>
                  </a:lnTo>
                  <a:lnTo>
                    <a:pt x="85" y="1367"/>
                  </a:lnTo>
                  <a:lnTo>
                    <a:pt x="71" y="1349"/>
                  </a:lnTo>
                  <a:lnTo>
                    <a:pt x="60" y="1330"/>
                  </a:lnTo>
                  <a:lnTo>
                    <a:pt x="50" y="1311"/>
                  </a:lnTo>
                  <a:lnTo>
                    <a:pt x="40" y="1288"/>
                  </a:lnTo>
                  <a:lnTo>
                    <a:pt x="31" y="1265"/>
                  </a:lnTo>
                  <a:lnTo>
                    <a:pt x="25" y="1241"/>
                  </a:lnTo>
                  <a:lnTo>
                    <a:pt x="18" y="1215"/>
                  </a:lnTo>
                  <a:lnTo>
                    <a:pt x="13" y="1189"/>
                  </a:lnTo>
                  <a:lnTo>
                    <a:pt x="8" y="1160"/>
                  </a:lnTo>
                  <a:lnTo>
                    <a:pt x="5" y="1130"/>
                  </a:lnTo>
                  <a:lnTo>
                    <a:pt x="3" y="1099"/>
                  </a:lnTo>
                  <a:lnTo>
                    <a:pt x="0" y="1066"/>
                  </a:lnTo>
                  <a:lnTo>
                    <a:pt x="0" y="1032"/>
                  </a:lnTo>
                  <a:lnTo>
                    <a:pt x="0" y="998"/>
                  </a:lnTo>
                  <a:lnTo>
                    <a:pt x="3" y="965"/>
                  </a:lnTo>
                  <a:lnTo>
                    <a:pt x="5" y="934"/>
                  </a:lnTo>
                  <a:lnTo>
                    <a:pt x="9" y="904"/>
                  </a:lnTo>
                  <a:lnTo>
                    <a:pt x="14" y="875"/>
                  </a:lnTo>
                  <a:lnTo>
                    <a:pt x="19" y="848"/>
                  </a:lnTo>
                  <a:lnTo>
                    <a:pt x="26" y="823"/>
                  </a:lnTo>
                  <a:lnTo>
                    <a:pt x="34" y="798"/>
                  </a:lnTo>
                  <a:lnTo>
                    <a:pt x="44" y="776"/>
                  </a:lnTo>
                  <a:lnTo>
                    <a:pt x="54" y="755"/>
                  </a:lnTo>
                  <a:lnTo>
                    <a:pt x="65" y="735"/>
                  </a:lnTo>
                  <a:lnTo>
                    <a:pt x="77" y="717"/>
                  </a:lnTo>
                  <a:lnTo>
                    <a:pt x="90" y="701"/>
                  </a:lnTo>
                  <a:lnTo>
                    <a:pt x="104" y="685"/>
                  </a:lnTo>
                  <a:lnTo>
                    <a:pt x="120" y="672"/>
                  </a:lnTo>
                  <a:lnTo>
                    <a:pt x="138" y="659"/>
                  </a:lnTo>
                  <a:lnTo>
                    <a:pt x="155" y="648"/>
                  </a:lnTo>
                  <a:lnTo>
                    <a:pt x="174" y="636"/>
                  </a:lnTo>
                  <a:lnTo>
                    <a:pt x="194" y="626"/>
                  </a:lnTo>
                  <a:lnTo>
                    <a:pt x="216" y="616"/>
                  </a:lnTo>
                  <a:lnTo>
                    <a:pt x="238" y="609"/>
                  </a:lnTo>
                  <a:lnTo>
                    <a:pt x="262" y="600"/>
                  </a:lnTo>
                  <a:lnTo>
                    <a:pt x="287" y="593"/>
                  </a:lnTo>
                  <a:lnTo>
                    <a:pt x="313" y="587"/>
                  </a:lnTo>
                  <a:lnTo>
                    <a:pt x="340" y="581"/>
                  </a:lnTo>
                  <a:lnTo>
                    <a:pt x="368" y="577"/>
                  </a:lnTo>
                  <a:lnTo>
                    <a:pt x="398" y="572"/>
                  </a:lnTo>
                  <a:lnTo>
                    <a:pt x="428" y="569"/>
                  </a:lnTo>
                  <a:lnTo>
                    <a:pt x="459" y="567"/>
                  </a:lnTo>
                  <a:lnTo>
                    <a:pt x="492" y="564"/>
                  </a:lnTo>
                  <a:lnTo>
                    <a:pt x="525" y="563"/>
                  </a:lnTo>
                  <a:lnTo>
                    <a:pt x="559" y="563"/>
                  </a:lnTo>
                  <a:lnTo>
                    <a:pt x="601" y="564"/>
                  </a:lnTo>
                  <a:lnTo>
                    <a:pt x="643" y="565"/>
                  </a:lnTo>
                  <a:lnTo>
                    <a:pt x="687" y="569"/>
                  </a:lnTo>
                  <a:lnTo>
                    <a:pt x="730" y="573"/>
                  </a:lnTo>
                  <a:lnTo>
                    <a:pt x="774" y="580"/>
                  </a:lnTo>
                  <a:lnTo>
                    <a:pt x="819" y="587"/>
                  </a:lnTo>
                  <a:lnTo>
                    <a:pt x="866" y="594"/>
                  </a:lnTo>
                  <a:lnTo>
                    <a:pt x="912" y="603"/>
                  </a:lnTo>
                  <a:lnTo>
                    <a:pt x="911" y="580"/>
                  </a:lnTo>
                  <a:lnTo>
                    <a:pt x="911" y="558"/>
                  </a:lnTo>
                  <a:lnTo>
                    <a:pt x="910" y="537"/>
                  </a:lnTo>
                  <a:lnTo>
                    <a:pt x="908" y="517"/>
                  </a:lnTo>
                  <a:lnTo>
                    <a:pt x="906" y="497"/>
                  </a:lnTo>
                  <a:lnTo>
                    <a:pt x="902" y="479"/>
                  </a:lnTo>
                  <a:lnTo>
                    <a:pt x="899" y="461"/>
                  </a:lnTo>
                  <a:lnTo>
                    <a:pt x="896" y="446"/>
                  </a:lnTo>
                  <a:lnTo>
                    <a:pt x="891" y="430"/>
                  </a:lnTo>
                  <a:lnTo>
                    <a:pt x="886" y="416"/>
                  </a:lnTo>
                  <a:lnTo>
                    <a:pt x="880" y="404"/>
                  </a:lnTo>
                  <a:lnTo>
                    <a:pt x="875" y="391"/>
                  </a:lnTo>
                  <a:lnTo>
                    <a:pt x="868" y="380"/>
                  </a:lnTo>
                  <a:lnTo>
                    <a:pt x="860" y="370"/>
                  </a:lnTo>
                  <a:lnTo>
                    <a:pt x="853" y="361"/>
                  </a:lnTo>
                  <a:lnTo>
                    <a:pt x="845" y="354"/>
                  </a:lnTo>
                  <a:lnTo>
                    <a:pt x="836" y="346"/>
                  </a:lnTo>
                  <a:lnTo>
                    <a:pt x="826" y="338"/>
                  </a:lnTo>
                  <a:lnTo>
                    <a:pt x="814" y="332"/>
                  </a:lnTo>
                  <a:lnTo>
                    <a:pt x="802" y="326"/>
                  </a:lnTo>
                  <a:lnTo>
                    <a:pt x="788" y="320"/>
                  </a:lnTo>
                  <a:lnTo>
                    <a:pt x="773" y="315"/>
                  </a:lnTo>
                  <a:lnTo>
                    <a:pt x="757" y="310"/>
                  </a:lnTo>
                  <a:lnTo>
                    <a:pt x="740" y="307"/>
                  </a:lnTo>
                  <a:lnTo>
                    <a:pt x="721" y="303"/>
                  </a:lnTo>
                  <a:lnTo>
                    <a:pt x="701" y="300"/>
                  </a:lnTo>
                  <a:lnTo>
                    <a:pt x="680" y="297"/>
                  </a:lnTo>
                  <a:lnTo>
                    <a:pt x="658" y="295"/>
                  </a:lnTo>
                  <a:lnTo>
                    <a:pt x="610" y="293"/>
                  </a:lnTo>
                  <a:lnTo>
                    <a:pt x="557" y="292"/>
                  </a:lnTo>
                  <a:lnTo>
                    <a:pt x="498" y="293"/>
                  </a:lnTo>
                  <a:lnTo>
                    <a:pt x="442" y="296"/>
                  </a:lnTo>
                  <a:lnTo>
                    <a:pt x="414" y="298"/>
                  </a:lnTo>
                  <a:lnTo>
                    <a:pt x="387" y="302"/>
                  </a:lnTo>
                  <a:lnTo>
                    <a:pt x="359" y="305"/>
                  </a:lnTo>
                  <a:lnTo>
                    <a:pt x="332" y="309"/>
                  </a:lnTo>
                  <a:lnTo>
                    <a:pt x="305" y="314"/>
                  </a:lnTo>
                  <a:lnTo>
                    <a:pt x="279" y="318"/>
                  </a:lnTo>
                  <a:lnTo>
                    <a:pt x="253" y="325"/>
                  </a:lnTo>
                  <a:lnTo>
                    <a:pt x="226" y="330"/>
                  </a:lnTo>
                  <a:lnTo>
                    <a:pt x="201" y="337"/>
                  </a:lnTo>
                  <a:lnTo>
                    <a:pt x="175" y="345"/>
                  </a:lnTo>
                  <a:lnTo>
                    <a:pt x="151" y="353"/>
                  </a:lnTo>
                  <a:lnTo>
                    <a:pt x="125" y="361"/>
                  </a:lnTo>
                  <a:lnTo>
                    <a:pt x="61" y="75"/>
                  </a:lnTo>
                  <a:lnTo>
                    <a:pt x="98" y="67"/>
                  </a:lnTo>
                  <a:lnTo>
                    <a:pt x="133" y="58"/>
                  </a:lnTo>
                  <a:lnTo>
                    <a:pt x="169" y="50"/>
                  </a:lnTo>
                  <a:lnTo>
                    <a:pt x="204" y="42"/>
                  </a:lnTo>
                  <a:lnTo>
                    <a:pt x="239" y="35"/>
                  </a:lnTo>
                  <a:lnTo>
                    <a:pt x="276" y="30"/>
                  </a:lnTo>
                  <a:lnTo>
                    <a:pt x="311" y="24"/>
                  </a:lnTo>
                  <a:lnTo>
                    <a:pt x="347" y="19"/>
                  </a:lnTo>
                  <a:lnTo>
                    <a:pt x="382" y="14"/>
                  </a:lnTo>
                  <a:lnTo>
                    <a:pt x="418" y="11"/>
                  </a:lnTo>
                  <a:lnTo>
                    <a:pt x="453" y="8"/>
                  </a:lnTo>
                  <a:lnTo>
                    <a:pt x="489" y="4"/>
                  </a:lnTo>
                  <a:lnTo>
                    <a:pt x="524" y="2"/>
                  </a:lnTo>
                  <a:lnTo>
                    <a:pt x="559" y="1"/>
                  </a:lnTo>
                  <a:lnTo>
                    <a:pt x="595" y="0"/>
                  </a:lnTo>
                  <a:lnTo>
                    <a:pt x="630" y="0"/>
                  </a:lnTo>
                  <a:lnTo>
                    <a:pt x="670" y="1"/>
                  </a:lnTo>
                  <a:lnTo>
                    <a:pt x="709" y="2"/>
                  </a:lnTo>
                  <a:lnTo>
                    <a:pt x="746" y="4"/>
                  </a:lnTo>
                  <a:lnTo>
                    <a:pt x="782" y="8"/>
                  </a:lnTo>
                  <a:lnTo>
                    <a:pt x="816" y="12"/>
                  </a:lnTo>
                  <a:lnTo>
                    <a:pt x="849" y="18"/>
                  </a:lnTo>
                  <a:lnTo>
                    <a:pt x="880" y="24"/>
                  </a:lnTo>
                  <a:lnTo>
                    <a:pt x="911" y="31"/>
                  </a:lnTo>
                  <a:lnTo>
                    <a:pt x="940" y="39"/>
                  </a:lnTo>
                  <a:lnTo>
                    <a:pt x="967" y="49"/>
                  </a:lnTo>
                  <a:lnTo>
                    <a:pt x="993" y="59"/>
                  </a:lnTo>
                  <a:lnTo>
                    <a:pt x="1018" y="70"/>
                  </a:lnTo>
                  <a:lnTo>
                    <a:pt x="1040" y="82"/>
                  </a:lnTo>
                  <a:lnTo>
                    <a:pt x="1062" y="94"/>
                  </a:lnTo>
                  <a:lnTo>
                    <a:pt x="1082" y="109"/>
                  </a:lnTo>
                  <a:lnTo>
                    <a:pt x="1101" y="123"/>
                  </a:lnTo>
                  <a:lnTo>
                    <a:pt x="1118" y="140"/>
                  </a:lnTo>
                  <a:lnTo>
                    <a:pt x="1135" y="156"/>
                  </a:lnTo>
                  <a:lnTo>
                    <a:pt x="1150" y="175"/>
                  </a:lnTo>
                  <a:lnTo>
                    <a:pt x="1165" y="196"/>
                  </a:lnTo>
                  <a:lnTo>
                    <a:pt x="1178" y="217"/>
                  </a:lnTo>
                  <a:lnTo>
                    <a:pt x="1189" y="241"/>
                  </a:lnTo>
                  <a:lnTo>
                    <a:pt x="1200" y="266"/>
                  </a:lnTo>
                  <a:lnTo>
                    <a:pt x="1210" y="292"/>
                  </a:lnTo>
                  <a:lnTo>
                    <a:pt x="1218" y="319"/>
                  </a:lnTo>
                  <a:lnTo>
                    <a:pt x="1226" y="349"/>
                  </a:lnTo>
                  <a:lnTo>
                    <a:pt x="1232" y="379"/>
                  </a:lnTo>
                  <a:lnTo>
                    <a:pt x="1237" y="411"/>
                  </a:lnTo>
                  <a:lnTo>
                    <a:pt x="1241" y="446"/>
                  </a:lnTo>
                  <a:lnTo>
                    <a:pt x="1243" y="480"/>
                  </a:lnTo>
                  <a:lnTo>
                    <a:pt x="1246" y="517"/>
                  </a:lnTo>
                  <a:lnTo>
                    <a:pt x="1246" y="555"/>
                  </a:lnTo>
                  <a:lnTo>
                    <a:pt x="1246" y="1397"/>
                  </a:lnTo>
                  <a:close/>
                  <a:moveTo>
                    <a:pt x="912" y="838"/>
                  </a:moveTo>
                  <a:lnTo>
                    <a:pt x="883" y="833"/>
                  </a:lnTo>
                  <a:lnTo>
                    <a:pt x="850" y="827"/>
                  </a:lnTo>
                  <a:lnTo>
                    <a:pt x="817" y="823"/>
                  </a:lnTo>
                  <a:lnTo>
                    <a:pt x="783" y="819"/>
                  </a:lnTo>
                  <a:lnTo>
                    <a:pt x="746" y="817"/>
                  </a:lnTo>
                  <a:lnTo>
                    <a:pt x="709" y="815"/>
                  </a:lnTo>
                  <a:lnTo>
                    <a:pt x="670" y="814"/>
                  </a:lnTo>
                  <a:lnTo>
                    <a:pt x="630" y="813"/>
                  </a:lnTo>
                  <a:lnTo>
                    <a:pt x="593" y="814"/>
                  </a:lnTo>
                  <a:lnTo>
                    <a:pt x="558" y="815"/>
                  </a:lnTo>
                  <a:lnTo>
                    <a:pt x="527" y="817"/>
                  </a:lnTo>
                  <a:lnTo>
                    <a:pt x="500" y="820"/>
                  </a:lnTo>
                  <a:lnTo>
                    <a:pt x="475" y="825"/>
                  </a:lnTo>
                  <a:lnTo>
                    <a:pt x="453" y="832"/>
                  </a:lnTo>
                  <a:lnTo>
                    <a:pt x="443" y="835"/>
                  </a:lnTo>
                  <a:lnTo>
                    <a:pt x="434" y="839"/>
                  </a:lnTo>
                  <a:lnTo>
                    <a:pt x="425" y="844"/>
                  </a:lnTo>
                  <a:lnTo>
                    <a:pt x="418" y="849"/>
                  </a:lnTo>
                  <a:lnTo>
                    <a:pt x="411" y="855"/>
                  </a:lnTo>
                  <a:lnTo>
                    <a:pt x="404" y="862"/>
                  </a:lnTo>
                  <a:lnTo>
                    <a:pt x="398" y="868"/>
                  </a:lnTo>
                  <a:lnTo>
                    <a:pt x="392" y="876"/>
                  </a:lnTo>
                  <a:lnTo>
                    <a:pt x="388" y="884"/>
                  </a:lnTo>
                  <a:lnTo>
                    <a:pt x="383" y="893"/>
                  </a:lnTo>
                  <a:lnTo>
                    <a:pt x="379" y="901"/>
                  </a:lnTo>
                  <a:lnTo>
                    <a:pt x="376" y="911"/>
                  </a:lnTo>
                  <a:lnTo>
                    <a:pt x="373" y="922"/>
                  </a:lnTo>
                  <a:lnTo>
                    <a:pt x="370" y="934"/>
                  </a:lnTo>
                  <a:lnTo>
                    <a:pt x="368" y="946"/>
                  </a:lnTo>
                  <a:lnTo>
                    <a:pt x="367" y="959"/>
                  </a:lnTo>
                  <a:lnTo>
                    <a:pt x="365" y="987"/>
                  </a:lnTo>
                  <a:lnTo>
                    <a:pt x="363" y="1018"/>
                  </a:lnTo>
                  <a:lnTo>
                    <a:pt x="365" y="1052"/>
                  </a:lnTo>
                  <a:lnTo>
                    <a:pt x="367" y="1083"/>
                  </a:lnTo>
                  <a:lnTo>
                    <a:pt x="371" y="1111"/>
                  </a:lnTo>
                  <a:lnTo>
                    <a:pt x="377" y="1136"/>
                  </a:lnTo>
                  <a:lnTo>
                    <a:pt x="380" y="1148"/>
                  </a:lnTo>
                  <a:lnTo>
                    <a:pt x="383" y="1158"/>
                  </a:lnTo>
                  <a:lnTo>
                    <a:pt x="388" y="1168"/>
                  </a:lnTo>
                  <a:lnTo>
                    <a:pt x="392" y="1176"/>
                  </a:lnTo>
                  <a:lnTo>
                    <a:pt x="397" y="1184"/>
                  </a:lnTo>
                  <a:lnTo>
                    <a:pt x="402" y="1191"/>
                  </a:lnTo>
                  <a:lnTo>
                    <a:pt x="408" y="1197"/>
                  </a:lnTo>
                  <a:lnTo>
                    <a:pt x="414" y="1203"/>
                  </a:lnTo>
                  <a:lnTo>
                    <a:pt x="421" y="1207"/>
                  </a:lnTo>
                  <a:lnTo>
                    <a:pt x="429" y="1212"/>
                  </a:lnTo>
                  <a:lnTo>
                    <a:pt x="438" y="1216"/>
                  </a:lnTo>
                  <a:lnTo>
                    <a:pt x="446" y="1220"/>
                  </a:lnTo>
                  <a:lnTo>
                    <a:pt x="467" y="1226"/>
                  </a:lnTo>
                  <a:lnTo>
                    <a:pt x="492" y="1232"/>
                  </a:lnTo>
                  <a:lnTo>
                    <a:pt x="521" y="1236"/>
                  </a:lnTo>
                  <a:lnTo>
                    <a:pt x="553" y="1240"/>
                  </a:lnTo>
                  <a:lnTo>
                    <a:pt x="588" y="1242"/>
                  </a:lnTo>
                  <a:lnTo>
                    <a:pt x="627" y="1243"/>
                  </a:lnTo>
                  <a:lnTo>
                    <a:pt x="663" y="1242"/>
                  </a:lnTo>
                  <a:lnTo>
                    <a:pt x="700" y="1240"/>
                  </a:lnTo>
                  <a:lnTo>
                    <a:pt x="736" y="1235"/>
                  </a:lnTo>
                  <a:lnTo>
                    <a:pt x="772" y="1231"/>
                  </a:lnTo>
                  <a:lnTo>
                    <a:pt x="807" y="1224"/>
                  </a:lnTo>
                  <a:lnTo>
                    <a:pt x="843" y="1215"/>
                  </a:lnTo>
                  <a:lnTo>
                    <a:pt x="877" y="1206"/>
                  </a:lnTo>
                  <a:lnTo>
                    <a:pt x="912" y="1195"/>
                  </a:lnTo>
                  <a:lnTo>
                    <a:pt x="912" y="83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8" name="Freeform 12"/>
            <p:cNvSpPr>
              <a:spLocks/>
            </p:cNvSpPr>
            <p:nvPr/>
          </p:nvSpPr>
          <p:spPr bwMode="auto">
            <a:xfrm>
              <a:off x="14489" y="7609"/>
              <a:ext cx="125" cy="147"/>
            </a:xfrm>
            <a:custGeom>
              <a:avLst/>
              <a:gdLst>
                <a:gd name="T0" fmla="*/ 0 w 1254"/>
                <a:gd name="T1" fmla="*/ 1469 h 1469"/>
                <a:gd name="T2" fmla="*/ 40 w 1254"/>
                <a:gd name="T3" fmla="*/ 109 h 1469"/>
                <a:gd name="T4" fmla="*/ 121 w 1254"/>
                <a:gd name="T5" fmla="*/ 82 h 1469"/>
                <a:gd name="T6" fmla="*/ 203 w 1254"/>
                <a:gd name="T7" fmla="*/ 59 h 1469"/>
                <a:gd name="T8" fmla="*/ 286 w 1254"/>
                <a:gd name="T9" fmla="*/ 40 h 1469"/>
                <a:gd name="T10" fmla="*/ 370 w 1254"/>
                <a:gd name="T11" fmla="*/ 24 h 1469"/>
                <a:gd name="T12" fmla="*/ 455 w 1254"/>
                <a:gd name="T13" fmla="*/ 12 h 1469"/>
                <a:gd name="T14" fmla="*/ 542 w 1254"/>
                <a:gd name="T15" fmla="*/ 4 h 1469"/>
                <a:gd name="T16" fmla="*/ 630 w 1254"/>
                <a:gd name="T17" fmla="*/ 0 h 1469"/>
                <a:gd name="T18" fmla="*/ 712 w 1254"/>
                <a:gd name="T19" fmla="*/ 0 h 1469"/>
                <a:gd name="T20" fmla="*/ 784 w 1254"/>
                <a:gd name="T21" fmla="*/ 6 h 1469"/>
                <a:gd name="T22" fmla="*/ 850 w 1254"/>
                <a:gd name="T23" fmla="*/ 14 h 1469"/>
                <a:gd name="T24" fmla="*/ 910 w 1254"/>
                <a:gd name="T25" fmla="*/ 29 h 1469"/>
                <a:gd name="T26" fmla="*/ 967 w 1254"/>
                <a:gd name="T27" fmla="*/ 48 h 1469"/>
                <a:gd name="T28" fmla="*/ 1016 w 1254"/>
                <a:gd name="T29" fmla="*/ 71 h 1469"/>
                <a:gd name="T30" fmla="*/ 1061 w 1254"/>
                <a:gd name="T31" fmla="*/ 99 h 1469"/>
                <a:gd name="T32" fmla="*/ 1099 w 1254"/>
                <a:gd name="T33" fmla="*/ 131 h 1469"/>
                <a:gd name="T34" fmla="*/ 1134 w 1254"/>
                <a:gd name="T35" fmla="*/ 167 h 1469"/>
                <a:gd name="T36" fmla="*/ 1164 w 1254"/>
                <a:gd name="T37" fmla="*/ 212 h 1469"/>
                <a:gd name="T38" fmla="*/ 1190 w 1254"/>
                <a:gd name="T39" fmla="*/ 264 h 1469"/>
                <a:gd name="T40" fmla="*/ 1211 w 1254"/>
                <a:gd name="T41" fmla="*/ 322 h 1469"/>
                <a:gd name="T42" fmla="*/ 1229 w 1254"/>
                <a:gd name="T43" fmla="*/ 388 h 1469"/>
                <a:gd name="T44" fmla="*/ 1241 w 1254"/>
                <a:gd name="T45" fmla="*/ 460 h 1469"/>
                <a:gd name="T46" fmla="*/ 1250 w 1254"/>
                <a:gd name="T47" fmla="*/ 540 h 1469"/>
                <a:gd name="T48" fmla="*/ 1254 w 1254"/>
                <a:gd name="T49" fmla="*/ 628 h 1469"/>
                <a:gd name="T50" fmla="*/ 1254 w 1254"/>
                <a:gd name="T51" fmla="*/ 1469 h 1469"/>
                <a:gd name="T52" fmla="*/ 907 w 1254"/>
                <a:gd name="T53" fmla="*/ 710 h 1469"/>
                <a:gd name="T54" fmla="*/ 903 w 1254"/>
                <a:gd name="T55" fmla="*/ 600 h 1469"/>
                <a:gd name="T56" fmla="*/ 899 w 1254"/>
                <a:gd name="T57" fmla="*/ 553 h 1469"/>
                <a:gd name="T58" fmla="*/ 892 w 1254"/>
                <a:gd name="T59" fmla="*/ 511 h 1469"/>
                <a:gd name="T60" fmla="*/ 884 w 1254"/>
                <a:gd name="T61" fmla="*/ 475 h 1469"/>
                <a:gd name="T62" fmla="*/ 874 w 1254"/>
                <a:gd name="T63" fmla="*/ 442 h 1469"/>
                <a:gd name="T64" fmla="*/ 860 w 1254"/>
                <a:gd name="T65" fmla="*/ 415 h 1469"/>
                <a:gd name="T66" fmla="*/ 846 w 1254"/>
                <a:gd name="T67" fmla="*/ 393 h 1469"/>
                <a:gd name="T68" fmla="*/ 829 w 1254"/>
                <a:gd name="T69" fmla="*/ 374 h 1469"/>
                <a:gd name="T70" fmla="*/ 808 w 1254"/>
                <a:gd name="T71" fmla="*/ 358 h 1469"/>
                <a:gd name="T72" fmla="*/ 784 w 1254"/>
                <a:gd name="T73" fmla="*/ 345 h 1469"/>
                <a:gd name="T74" fmla="*/ 755 w 1254"/>
                <a:gd name="T75" fmla="*/ 334 h 1469"/>
                <a:gd name="T76" fmla="*/ 723 w 1254"/>
                <a:gd name="T77" fmla="*/ 325 h 1469"/>
                <a:gd name="T78" fmla="*/ 687 w 1254"/>
                <a:gd name="T79" fmla="*/ 319 h 1469"/>
                <a:gd name="T80" fmla="*/ 646 w 1254"/>
                <a:gd name="T81" fmla="*/ 315 h 1469"/>
                <a:gd name="T82" fmla="*/ 602 w 1254"/>
                <a:gd name="T83" fmla="*/ 314 h 1469"/>
                <a:gd name="T84" fmla="*/ 537 w 1254"/>
                <a:gd name="T85" fmla="*/ 316 h 1469"/>
                <a:gd name="T86" fmla="*/ 473 w 1254"/>
                <a:gd name="T87" fmla="*/ 323 h 1469"/>
                <a:gd name="T88" fmla="*/ 410 w 1254"/>
                <a:gd name="T89" fmla="*/ 333 h 1469"/>
                <a:gd name="T90" fmla="*/ 347 w 1254"/>
                <a:gd name="T91" fmla="*/ 348 h 14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54"/>
                <a:gd name="T139" fmla="*/ 0 h 1469"/>
                <a:gd name="T140" fmla="*/ 1254 w 1254"/>
                <a:gd name="T141" fmla="*/ 1469 h 14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54" h="1469">
                  <a:moveTo>
                    <a:pt x="347" y="1469"/>
                  </a:moveTo>
                  <a:lnTo>
                    <a:pt x="0" y="1469"/>
                  </a:lnTo>
                  <a:lnTo>
                    <a:pt x="0" y="123"/>
                  </a:lnTo>
                  <a:lnTo>
                    <a:pt x="40" y="109"/>
                  </a:lnTo>
                  <a:lnTo>
                    <a:pt x="80" y="94"/>
                  </a:lnTo>
                  <a:lnTo>
                    <a:pt x="121" y="82"/>
                  </a:lnTo>
                  <a:lnTo>
                    <a:pt x="162" y="70"/>
                  </a:lnTo>
                  <a:lnTo>
                    <a:pt x="203" y="59"/>
                  </a:lnTo>
                  <a:lnTo>
                    <a:pt x="244" y="49"/>
                  </a:lnTo>
                  <a:lnTo>
                    <a:pt x="286" y="40"/>
                  </a:lnTo>
                  <a:lnTo>
                    <a:pt x="328" y="31"/>
                  </a:lnTo>
                  <a:lnTo>
                    <a:pt x="370" y="24"/>
                  </a:lnTo>
                  <a:lnTo>
                    <a:pt x="412" y="18"/>
                  </a:lnTo>
                  <a:lnTo>
                    <a:pt x="455" y="12"/>
                  </a:lnTo>
                  <a:lnTo>
                    <a:pt x="498" y="8"/>
                  </a:lnTo>
                  <a:lnTo>
                    <a:pt x="542" y="4"/>
                  </a:lnTo>
                  <a:lnTo>
                    <a:pt x="586" y="2"/>
                  </a:lnTo>
                  <a:lnTo>
                    <a:pt x="630" y="0"/>
                  </a:lnTo>
                  <a:lnTo>
                    <a:pt x="674" y="0"/>
                  </a:lnTo>
                  <a:lnTo>
                    <a:pt x="712" y="0"/>
                  </a:lnTo>
                  <a:lnTo>
                    <a:pt x="749" y="2"/>
                  </a:lnTo>
                  <a:lnTo>
                    <a:pt x="784" y="6"/>
                  </a:lnTo>
                  <a:lnTo>
                    <a:pt x="817" y="9"/>
                  </a:lnTo>
                  <a:lnTo>
                    <a:pt x="850" y="14"/>
                  </a:lnTo>
                  <a:lnTo>
                    <a:pt x="881" y="21"/>
                  </a:lnTo>
                  <a:lnTo>
                    <a:pt x="910" y="29"/>
                  </a:lnTo>
                  <a:lnTo>
                    <a:pt x="939" y="38"/>
                  </a:lnTo>
                  <a:lnTo>
                    <a:pt x="967" y="48"/>
                  </a:lnTo>
                  <a:lnTo>
                    <a:pt x="992" y="59"/>
                  </a:lnTo>
                  <a:lnTo>
                    <a:pt x="1016" y="71"/>
                  </a:lnTo>
                  <a:lnTo>
                    <a:pt x="1039" y="84"/>
                  </a:lnTo>
                  <a:lnTo>
                    <a:pt x="1061" y="99"/>
                  </a:lnTo>
                  <a:lnTo>
                    <a:pt x="1081" y="114"/>
                  </a:lnTo>
                  <a:lnTo>
                    <a:pt x="1099" y="131"/>
                  </a:lnTo>
                  <a:lnTo>
                    <a:pt x="1117" y="149"/>
                  </a:lnTo>
                  <a:lnTo>
                    <a:pt x="1134" y="167"/>
                  </a:lnTo>
                  <a:lnTo>
                    <a:pt x="1149" y="190"/>
                  </a:lnTo>
                  <a:lnTo>
                    <a:pt x="1164" y="212"/>
                  </a:lnTo>
                  <a:lnTo>
                    <a:pt x="1178" y="237"/>
                  </a:lnTo>
                  <a:lnTo>
                    <a:pt x="1190" y="264"/>
                  </a:lnTo>
                  <a:lnTo>
                    <a:pt x="1201" y="292"/>
                  </a:lnTo>
                  <a:lnTo>
                    <a:pt x="1211" y="322"/>
                  </a:lnTo>
                  <a:lnTo>
                    <a:pt x="1220" y="354"/>
                  </a:lnTo>
                  <a:lnTo>
                    <a:pt x="1229" y="388"/>
                  </a:lnTo>
                  <a:lnTo>
                    <a:pt x="1236" y="424"/>
                  </a:lnTo>
                  <a:lnTo>
                    <a:pt x="1241" y="460"/>
                  </a:lnTo>
                  <a:lnTo>
                    <a:pt x="1246" y="500"/>
                  </a:lnTo>
                  <a:lnTo>
                    <a:pt x="1250" y="540"/>
                  </a:lnTo>
                  <a:lnTo>
                    <a:pt x="1252" y="583"/>
                  </a:lnTo>
                  <a:lnTo>
                    <a:pt x="1254" y="628"/>
                  </a:lnTo>
                  <a:lnTo>
                    <a:pt x="1254" y="673"/>
                  </a:lnTo>
                  <a:lnTo>
                    <a:pt x="1254" y="1469"/>
                  </a:lnTo>
                  <a:lnTo>
                    <a:pt x="907" y="1469"/>
                  </a:lnTo>
                  <a:lnTo>
                    <a:pt x="907" y="710"/>
                  </a:lnTo>
                  <a:lnTo>
                    <a:pt x="906" y="652"/>
                  </a:lnTo>
                  <a:lnTo>
                    <a:pt x="903" y="600"/>
                  </a:lnTo>
                  <a:lnTo>
                    <a:pt x="901" y="575"/>
                  </a:lnTo>
                  <a:lnTo>
                    <a:pt x="899" y="553"/>
                  </a:lnTo>
                  <a:lnTo>
                    <a:pt x="896" y="531"/>
                  </a:lnTo>
                  <a:lnTo>
                    <a:pt x="892" y="511"/>
                  </a:lnTo>
                  <a:lnTo>
                    <a:pt x="888" y="492"/>
                  </a:lnTo>
                  <a:lnTo>
                    <a:pt x="884" y="475"/>
                  </a:lnTo>
                  <a:lnTo>
                    <a:pt x="879" y="458"/>
                  </a:lnTo>
                  <a:lnTo>
                    <a:pt x="874" y="442"/>
                  </a:lnTo>
                  <a:lnTo>
                    <a:pt x="867" y="428"/>
                  </a:lnTo>
                  <a:lnTo>
                    <a:pt x="860" y="415"/>
                  </a:lnTo>
                  <a:lnTo>
                    <a:pt x="854" y="404"/>
                  </a:lnTo>
                  <a:lnTo>
                    <a:pt x="846" y="393"/>
                  </a:lnTo>
                  <a:lnTo>
                    <a:pt x="838" y="383"/>
                  </a:lnTo>
                  <a:lnTo>
                    <a:pt x="829" y="374"/>
                  </a:lnTo>
                  <a:lnTo>
                    <a:pt x="819" y="366"/>
                  </a:lnTo>
                  <a:lnTo>
                    <a:pt x="808" y="358"/>
                  </a:lnTo>
                  <a:lnTo>
                    <a:pt x="796" y="350"/>
                  </a:lnTo>
                  <a:lnTo>
                    <a:pt x="784" y="345"/>
                  </a:lnTo>
                  <a:lnTo>
                    <a:pt x="770" y="338"/>
                  </a:lnTo>
                  <a:lnTo>
                    <a:pt x="755" y="334"/>
                  </a:lnTo>
                  <a:lnTo>
                    <a:pt x="740" y="329"/>
                  </a:lnTo>
                  <a:lnTo>
                    <a:pt x="723" y="325"/>
                  </a:lnTo>
                  <a:lnTo>
                    <a:pt x="705" y="322"/>
                  </a:lnTo>
                  <a:lnTo>
                    <a:pt x="687" y="319"/>
                  </a:lnTo>
                  <a:lnTo>
                    <a:pt x="667" y="317"/>
                  </a:lnTo>
                  <a:lnTo>
                    <a:pt x="646" y="315"/>
                  </a:lnTo>
                  <a:lnTo>
                    <a:pt x="625" y="315"/>
                  </a:lnTo>
                  <a:lnTo>
                    <a:pt x="602" y="314"/>
                  </a:lnTo>
                  <a:lnTo>
                    <a:pt x="569" y="315"/>
                  </a:lnTo>
                  <a:lnTo>
                    <a:pt x="537" y="316"/>
                  </a:lnTo>
                  <a:lnTo>
                    <a:pt x="505" y="319"/>
                  </a:lnTo>
                  <a:lnTo>
                    <a:pt x="473" y="323"/>
                  </a:lnTo>
                  <a:lnTo>
                    <a:pt x="442" y="327"/>
                  </a:lnTo>
                  <a:lnTo>
                    <a:pt x="410" y="333"/>
                  </a:lnTo>
                  <a:lnTo>
                    <a:pt x="379" y="340"/>
                  </a:lnTo>
                  <a:lnTo>
                    <a:pt x="347" y="348"/>
                  </a:lnTo>
                  <a:lnTo>
                    <a:pt x="347" y="1469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79" name="Freeform 13"/>
            <p:cNvSpPr>
              <a:spLocks/>
            </p:cNvSpPr>
            <p:nvPr/>
          </p:nvSpPr>
          <p:spPr bwMode="auto">
            <a:xfrm>
              <a:off x="14652" y="7554"/>
              <a:ext cx="135" cy="202"/>
            </a:xfrm>
            <a:custGeom>
              <a:avLst/>
              <a:gdLst>
                <a:gd name="T0" fmla="*/ 828 w 1353"/>
                <a:gd name="T1" fmla="*/ 1858 h 2024"/>
                <a:gd name="T2" fmla="*/ 676 w 1353"/>
                <a:gd name="T3" fmla="*/ 1647 h 2024"/>
                <a:gd name="T4" fmla="*/ 590 w 1353"/>
                <a:gd name="T5" fmla="*/ 1532 h 2024"/>
                <a:gd name="T6" fmla="*/ 516 w 1353"/>
                <a:gd name="T7" fmla="*/ 1438 h 2024"/>
                <a:gd name="T8" fmla="*/ 453 w 1353"/>
                <a:gd name="T9" fmla="*/ 1363 h 2024"/>
                <a:gd name="T10" fmla="*/ 402 w 1353"/>
                <a:gd name="T11" fmla="*/ 1311 h 2024"/>
                <a:gd name="T12" fmla="*/ 371 w 1353"/>
                <a:gd name="T13" fmla="*/ 1285 h 2024"/>
                <a:gd name="T14" fmla="*/ 354 w 1353"/>
                <a:gd name="T15" fmla="*/ 1273 h 2024"/>
                <a:gd name="T16" fmla="*/ 347 w 1353"/>
                <a:gd name="T17" fmla="*/ 2024 h 2024"/>
                <a:gd name="T18" fmla="*/ 0 w 1353"/>
                <a:gd name="T19" fmla="*/ 0 h 2024"/>
                <a:gd name="T20" fmla="*/ 347 w 1353"/>
                <a:gd name="T21" fmla="*/ 1270 h 2024"/>
                <a:gd name="T22" fmla="*/ 386 w 1353"/>
                <a:gd name="T23" fmla="*/ 1235 h 2024"/>
                <a:gd name="T24" fmla="*/ 434 w 1353"/>
                <a:gd name="T25" fmla="*/ 1186 h 2024"/>
                <a:gd name="T26" fmla="*/ 490 w 1353"/>
                <a:gd name="T27" fmla="*/ 1123 h 2024"/>
                <a:gd name="T28" fmla="*/ 554 w 1353"/>
                <a:gd name="T29" fmla="*/ 1045 h 2024"/>
                <a:gd name="T30" fmla="*/ 709 w 1353"/>
                <a:gd name="T31" fmla="*/ 849 h 2024"/>
                <a:gd name="T32" fmla="*/ 900 w 1353"/>
                <a:gd name="T33" fmla="*/ 597 h 2024"/>
                <a:gd name="T34" fmla="*/ 1217 w 1353"/>
                <a:gd name="T35" fmla="*/ 722 h 2024"/>
                <a:gd name="T36" fmla="*/ 1051 w 1353"/>
                <a:gd name="T37" fmla="*/ 934 h 2024"/>
                <a:gd name="T38" fmla="*/ 945 w 1353"/>
                <a:gd name="T39" fmla="*/ 1061 h 2024"/>
                <a:gd name="T40" fmla="*/ 884 w 1353"/>
                <a:gd name="T41" fmla="*/ 1129 h 2024"/>
                <a:gd name="T42" fmla="*/ 831 w 1353"/>
                <a:gd name="T43" fmla="*/ 1185 h 2024"/>
                <a:gd name="T44" fmla="*/ 785 w 1353"/>
                <a:gd name="T45" fmla="*/ 1228 h 2024"/>
                <a:gd name="T46" fmla="*/ 773 w 1353"/>
                <a:gd name="T47" fmla="*/ 1250 h 2024"/>
                <a:gd name="T48" fmla="*/ 791 w 1353"/>
                <a:gd name="T49" fmla="*/ 1265 h 2024"/>
                <a:gd name="T50" fmla="*/ 825 w 1353"/>
                <a:gd name="T51" fmla="*/ 1297 h 2024"/>
                <a:gd name="T52" fmla="*/ 880 w 1353"/>
                <a:gd name="T53" fmla="*/ 1357 h 2024"/>
                <a:gd name="T54" fmla="*/ 946 w 1353"/>
                <a:gd name="T55" fmla="*/ 1438 h 2024"/>
                <a:gd name="T56" fmla="*/ 1023 w 1353"/>
                <a:gd name="T57" fmla="*/ 1537 h 2024"/>
                <a:gd name="T58" fmla="*/ 1108 w 1353"/>
                <a:gd name="T59" fmla="*/ 1656 h 2024"/>
                <a:gd name="T60" fmla="*/ 1201 w 1353"/>
                <a:gd name="T61" fmla="*/ 1791 h 2024"/>
                <a:gd name="T62" fmla="*/ 1300 w 1353"/>
                <a:gd name="T63" fmla="*/ 1943 h 2024"/>
                <a:gd name="T64" fmla="*/ 943 w 1353"/>
                <a:gd name="T65" fmla="*/ 2024 h 20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53"/>
                <a:gd name="T100" fmla="*/ 0 h 2024"/>
                <a:gd name="T101" fmla="*/ 1353 w 1353"/>
                <a:gd name="T102" fmla="*/ 2024 h 20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53" h="2024">
                  <a:moveTo>
                    <a:pt x="943" y="2024"/>
                  </a:moveTo>
                  <a:lnTo>
                    <a:pt x="828" y="1858"/>
                  </a:lnTo>
                  <a:lnTo>
                    <a:pt x="724" y="1713"/>
                  </a:lnTo>
                  <a:lnTo>
                    <a:pt x="676" y="1647"/>
                  </a:lnTo>
                  <a:lnTo>
                    <a:pt x="632" y="1587"/>
                  </a:lnTo>
                  <a:lnTo>
                    <a:pt x="590" y="1532"/>
                  </a:lnTo>
                  <a:lnTo>
                    <a:pt x="551" y="1482"/>
                  </a:lnTo>
                  <a:lnTo>
                    <a:pt x="516" y="1438"/>
                  </a:lnTo>
                  <a:lnTo>
                    <a:pt x="483" y="1398"/>
                  </a:lnTo>
                  <a:lnTo>
                    <a:pt x="453" y="1363"/>
                  </a:lnTo>
                  <a:lnTo>
                    <a:pt x="426" y="1334"/>
                  </a:lnTo>
                  <a:lnTo>
                    <a:pt x="402" y="1311"/>
                  </a:lnTo>
                  <a:lnTo>
                    <a:pt x="381" y="1292"/>
                  </a:lnTo>
                  <a:lnTo>
                    <a:pt x="371" y="1285"/>
                  </a:lnTo>
                  <a:lnTo>
                    <a:pt x="363" y="1278"/>
                  </a:lnTo>
                  <a:lnTo>
                    <a:pt x="354" y="1273"/>
                  </a:lnTo>
                  <a:lnTo>
                    <a:pt x="347" y="1270"/>
                  </a:lnTo>
                  <a:lnTo>
                    <a:pt x="347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1270"/>
                  </a:lnTo>
                  <a:lnTo>
                    <a:pt x="366" y="1255"/>
                  </a:lnTo>
                  <a:lnTo>
                    <a:pt x="386" y="1235"/>
                  </a:lnTo>
                  <a:lnTo>
                    <a:pt x="409" y="1211"/>
                  </a:lnTo>
                  <a:lnTo>
                    <a:pt x="434" y="1186"/>
                  </a:lnTo>
                  <a:lnTo>
                    <a:pt x="460" y="1156"/>
                  </a:lnTo>
                  <a:lnTo>
                    <a:pt x="490" y="1123"/>
                  </a:lnTo>
                  <a:lnTo>
                    <a:pt x="521" y="1086"/>
                  </a:lnTo>
                  <a:lnTo>
                    <a:pt x="554" y="1045"/>
                  </a:lnTo>
                  <a:lnTo>
                    <a:pt x="628" y="954"/>
                  </a:lnTo>
                  <a:lnTo>
                    <a:pt x="709" y="849"/>
                  </a:lnTo>
                  <a:lnTo>
                    <a:pt x="800" y="730"/>
                  </a:lnTo>
                  <a:lnTo>
                    <a:pt x="900" y="597"/>
                  </a:lnTo>
                  <a:lnTo>
                    <a:pt x="1310" y="597"/>
                  </a:lnTo>
                  <a:lnTo>
                    <a:pt x="1217" y="722"/>
                  </a:lnTo>
                  <a:lnTo>
                    <a:pt x="1130" y="834"/>
                  </a:lnTo>
                  <a:lnTo>
                    <a:pt x="1051" y="934"/>
                  </a:lnTo>
                  <a:lnTo>
                    <a:pt x="979" y="1022"/>
                  </a:lnTo>
                  <a:lnTo>
                    <a:pt x="945" y="1061"/>
                  </a:lnTo>
                  <a:lnTo>
                    <a:pt x="914" y="1097"/>
                  </a:lnTo>
                  <a:lnTo>
                    <a:pt x="884" y="1129"/>
                  </a:lnTo>
                  <a:lnTo>
                    <a:pt x="857" y="1159"/>
                  </a:lnTo>
                  <a:lnTo>
                    <a:pt x="831" y="1185"/>
                  </a:lnTo>
                  <a:lnTo>
                    <a:pt x="807" y="1208"/>
                  </a:lnTo>
                  <a:lnTo>
                    <a:pt x="785" y="1228"/>
                  </a:lnTo>
                  <a:lnTo>
                    <a:pt x="765" y="1245"/>
                  </a:lnTo>
                  <a:lnTo>
                    <a:pt x="773" y="1250"/>
                  </a:lnTo>
                  <a:lnTo>
                    <a:pt x="781" y="1257"/>
                  </a:lnTo>
                  <a:lnTo>
                    <a:pt x="791" y="1265"/>
                  </a:lnTo>
                  <a:lnTo>
                    <a:pt x="801" y="1273"/>
                  </a:lnTo>
                  <a:lnTo>
                    <a:pt x="825" y="1297"/>
                  </a:lnTo>
                  <a:lnTo>
                    <a:pt x="851" y="1324"/>
                  </a:lnTo>
                  <a:lnTo>
                    <a:pt x="880" y="1357"/>
                  </a:lnTo>
                  <a:lnTo>
                    <a:pt x="912" y="1395"/>
                  </a:lnTo>
                  <a:lnTo>
                    <a:pt x="946" y="1438"/>
                  </a:lnTo>
                  <a:lnTo>
                    <a:pt x="983" y="1485"/>
                  </a:lnTo>
                  <a:lnTo>
                    <a:pt x="1023" y="1537"/>
                  </a:lnTo>
                  <a:lnTo>
                    <a:pt x="1064" y="1594"/>
                  </a:lnTo>
                  <a:lnTo>
                    <a:pt x="1108" y="1656"/>
                  </a:lnTo>
                  <a:lnTo>
                    <a:pt x="1153" y="1721"/>
                  </a:lnTo>
                  <a:lnTo>
                    <a:pt x="1201" y="1791"/>
                  </a:lnTo>
                  <a:lnTo>
                    <a:pt x="1250" y="1864"/>
                  </a:lnTo>
                  <a:lnTo>
                    <a:pt x="1300" y="1943"/>
                  </a:lnTo>
                  <a:lnTo>
                    <a:pt x="1353" y="2024"/>
                  </a:lnTo>
                  <a:lnTo>
                    <a:pt x="943" y="202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80" name="Freeform 14"/>
            <p:cNvSpPr>
              <a:spLocks/>
            </p:cNvSpPr>
            <p:nvPr/>
          </p:nvSpPr>
          <p:spPr bwMode="auto">
            <a:xfrm>
              <a:off x="14805" y="7716"/>
              <a:ext cx="44" cy="41"/>
            </a:xfrm>
            <a:custGeom>
              <a:avLst/>
              <a:gdLst>
                <a:gd name="T0" fmla="*/ 439 w 440"/>
                <a:gd name="T1" fmla="*/ 228 h 414"/>
                <a:gd name="T2" fmla="*/ 435 w 440"/>
                <a:gd name="T3" fmla="*/ 283 h 414"/>
                <a:gd name="T4" fmla="*/ 427 w 440"/>
                <a:gd name="T5" fmla="*/ 316 h 414"/>
                <a:gd name="T6" fmla="*/ 420 w 440"/>
                <a:gd name="T7" fmla="*/ 336 h 414"/>
                <a:gd name="T8" fmla="*/ 411 w 440"/>
                <a:gd name="T9" fmla="*/ 352 h 414"/>
                <a:gd name="T10" fmla="*/ 400 w 440"/>
                <a:gd name="T11" fmla="*/ 366 h 414"/>
                <a:gd name="T12" fmla="*/ 387 w 440"/>
                <a:gd name="T13" fmla="*/ 378 h 414"/>
                <a:gd name="T14" fmla="*/ 373 w 440"/>
                <a:gd name="T15" fmla="*/ 388 h 414"/>
                <a:gd name="T16" fmla="*/ 355 w 440"/>
                <a:gd name="T17" fmla="*/ 397 h 414"/>
                <a:gd name="T18" fmla="*/ 336 w 440"/>
                <a:gd name="T19" fmla="*/ 403 h 414"/>
                <a:gd name="T20" fmla="*/ 302 w 440"/>
                <a:gd name="T21" fmla="*/ 410 h 414"/>
                <a:gd name="T22" fmla="*/ 248 w 440"/>
                <a:gd name="T23" fmla="*/ 414 h 414"/>
                <a:gd name="T24" fmla="*/ 186 w 440"/>
                <a:gd name="T25" fmla="*/ 414 h 414"/>
                <a:gd name="T26" fmla="*/ 134 w 440"/>
                <a:gd name="T27" fmla="*/ 410 h 414"/>
                <a:gd name="T28" fmla="*/ 101 w 440"/>
                <a:gd name="T29" fmla="*/ 403 h 414"/>
                <a:gd name="T30" fmla="*/ 83 w 440"/>
                <a:gd name="T31" fmla="*/ 397 h 414"/>
                <a:gd name="T32" fmla="*/ 66 w 440"/>
                <a:gd name="T33" fmla="*/ 388 h 414"/>
                <a:gd name="T34" fmla="*/ 52 w 440"/>
                <a:gd name="T35" fmla="*/ 378 h 414"/>
                <a:gd name="T36" fmla="*/ 39 w 440"/>
                <a:gd name="T37" fmla="*/ 366 h 414"/>
                <a:gd name="T38" fmla="*/ 28 w 440"/>
                <a:gd name="T39" fmla="*/ 352 h 414"/>
                <a:gd name="T40" fmla="*/ 20 w 440"/>
                <a:gd name="T41" fmla="*/ 336 h 414"/>
                <a:gd name="T42" fmla="*/ 13 w 440"/>
                <a:gd name="T43" fmla="*/ 316 h 414"/>
                <a:gd name="T44" fmla="*/ 5 w 440"/>
                <a:gd name="T45" fmla="*/ 283 h 414"/>
                <a:gd name="T46" fmla="*/ 1 w 440"/>
                <a:gd name="T47" fmla="*/ 228 h 414"/>
                <a:gd name="T48" fmla="*/ 1 w 440"/>
                <a:gd name="T49" fmla="*/ 166 h 414"/>
                <a:gd name="T50" fmla="*/ 5 w 440"/>
                <a:gd name="T51" fmla="*/ 116 h 414"/>
                <a:gd name="T52" fmla="*/ 13 w 440"/>
                <a:gd name="T53" fmla="*/ 86 h 414"/>
                <a:gd name="T54" fmla="*/ 20 w 440"/>
                <a:gd name="T55" fmla="*/ 69 h 414"/>
                <a:gd name="T56" fmla="*/ 27 w 440"/>
                <a:gd name="T57" fmla="*/ 54 h 414"/>
                <a:gd name="T58" fmla="*/ 38 w 440"/>
                <a:gd name="T59" fmla="*/ 41 h 414"/>
                <a:gd name="T60" fmla="*/ 51 w 440"/>
                <a:gd name="T61" fmla="*/ 31 h 414"/>
                <a:gd name="T62" fmla="*/ 65 w 440"/>
                <a:gd name="T63" fmla="*/ 22 h 414"/>
                <a:gd name="T64" fmla="*/ 90 w 440"/>
                <a:gd name="T65" fmla="*/ 12 h 414"/>
                <a:gd name="T66" fmla="*/ 132 w 440"/>
                <a:gd name="T67" fmla="*/ 4 h 414"/>
                <a:gd name="T68" fmla="*/ 186 w 440"/>
                <a:gd name="T69" fmla="*/ 0 h 414"/>
                <a:gd name="T70" fmla="*/ 249 w 440"/>
                <a:gd name="T71" fmla="*/ 0 h 414"/>
                <a:gd name="T72" fmla="*/ 303 w 440"/>
                <a:gd name="T73" fmla="*/ 4 h 414"/>
                <a:gd name="T74" fmla="*/ 347 w 440"/>
                <a:gd name="T75" fmla="*/ 12 h 414"/>
                <a:gd name="T76" fmla="*/ 374 w 440"/>
                <a:gd name="T77" fmla="*/ 22 h 414"/>
                <a:gd name="T78" fmla="*/ 388 w 440"/>
                <a:gd name="T79" fmla="*/ 31 h 414"/>
                <a:gd name="T80" fmla="*/ 401 w 440"/>
                <a:gd name="T81" fmla="*/ 41 h 414"/>
                <a:gd name="T82" fmla="*/ 411 w 440"/>
                <a:gd name="T83" fmla="*/ 54 h 414"/>
                <a:gd name="T84" fmla="*/ 420 w 440"/>
                <a:gd name="T85" fmla="*/ 69 h 414"/>
                <a:gd name="T86" fmla="*/ 427 w 440"/>
                <a:gd name="T87" fmla="*/ 86 h 414"/>
                <a:gd name="T88" fmla="*/ 435 w 440"/>
                <a:gd name="T89" fmla="*/ 116 h 414"/>
                <a:gd name="T90" fmla="*/ 439 w 440"/>
                <a:gd name="T91" fmla="*/ 166 h 41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40"/>
                <a:gd name="T139" fmla="*/ 0 h 414"/>
                <a:gd name="T140" fmla="*/ 440 w 440"/>
                <a:gd name="T141" fmla="*/ 414 h 41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40" h="414">
                  <a:moveTo>
                    <a:pt x="440" y="196"/>
                  </a:moveTo>
                  <a:lnTo>
                    <a:pt x="439" y="228"/>
                  </a:lnTo>
                  <a:lnTo>
                    <a:pt x="438" y="257"/>
                  </a:lnTo>
                  <a:lnTo>
                    <a:pt x="435" y="283"/>
                  </a:lnTo>
                  <a:lnTo>
                    <a:pt x="430" y="306"/>
                  </a:lnTo>
                  <a:lnTo>
                    <a:pt x="427" y="316"/>
                  </a:lnTo>
                  <a:lnTo>
                    <a:pt x="424" y="326"/>
                  </a:lnTo>
                  <a:lnTo>
                    <a:pt x="420" y="336"/>
                  </a:lnTo>
                  <a:lnTo>
                    <a:pt x="416" y="344"/>
                  </a:lnTo>
                  <a:lnTo>
                    <a:pt x="411" y="352"/>
                  </a:lnTo>
                  <a:lnTo>
                    <a:pt x="406" y="359"/>
                  </a:lnTo>
                  <a:lnTo>
                    <a:pt x="400" y="366"/>
                  </a:lnTo>
                  <a:lnTo>
                    <a:pt x="394" y="372"/>
                  </a:lnTo>
                  <a:lnTo>
                    <a:pt x="387" y="378"/>
                  </a:lnTo>
                  <a:lnTo>
                    <a:pt x="380" y="383"/>
                  </a:lnTo>
                  <a:lnTo>
                    <a:pt x="373" y="388"/>
                  </a:lnTo>
                  <a:lnTo>
                    <a:pt x="364" y="392"/>
                  </a:lnTo>
                  <a:lnTo>
                    <a:pt x="355" y="397"/>
                  </a:lnTo>
                  <a:lnTo>
                    <a:pt x="346" y="400"/>
                  </a:lnTo>
                  <a:lnTo>
                    <a:pt x="336" y="403"/>
                  </a:lnTo>
                  <a:lnTo>
                    <a:pt x="325" y="406"/>
                  </a:lnTo>
                  <a:lnTo>
                    <a:pt x="302" y="410"/>
                  </a:lnTo>
                  <a:lnTo>
                    <a:pt x="276" y="412"/>
                  </a:lnTo>
                  <a:lnTo>
                    <a:pt x="248" y="414"/>
                  </a:lnTo>
                  <a:lnTo>
                    <a:pt x="217" y="414"/>
                  </a:lnTo>
                  <a:lnTo>
                    <a:pt x="186" y="414"/>
                  </a:lnTo>
                  <a:lnTo>
                    <a:pt x="159" y="412"/>
                  </a:lnTo>
                  <a:lnTo>
                    <a:pt x="134" y="410"/>
                  </a:lnTo>
                  <a:lnTo>
                    <a:pt x="111" y="406"/>
                  </a:lnTo>
                  <a:lnTo>
                    <a:pt x="101" y="403"/>
                  </a:lnTo>
                  <a:lnTo>
                    <a:pt x="91" y="400"/>
                  </a:lnTo>
                  <a:lnTo>
                    <a:pt x="83" y="397"/>
                  </a:lnTo>
                  <a:lnTo>
                    <a:pt x="74" y="392"/>
                  </a:lnTo>
                  <a:lnTo>
                    <a:pt x="66" y="388"/>
                  </a:lnTo>
                  <a:lnTo>
                    <a:pt x="58" y="383"/>
                  </a:lnTo>
                  <a:lnTo>
                    <a:pt x="52" y="378"/>
                  </a:lnTo>
                  <a:lnTo>
                    <a:pt x="45" y="372"/>
                  </a:lnTo>
                  <a:lnTo>
                    <a:pt x="39" y="366"/>
                  </a:lnTo>
                  <a:lnTo>
                    <a:pt x="34" y="359"/>
                  </a:lnTo>
                  <a:lnTo>
                    <a:pt x="28" y="352"/>
                  </a:lnTo>
                  <a:lnTo>
                    <a:pt x="24" y="344"/>
                  </a:lnTo>
                  <a:lnTo>
                    <a:pt x="20" y="336"/>
                  </a:lnTo>
                  <a:lnTo>
                    <a:pt x="16" y="326"/>
                  </a:lnTo>
                  <a:lnTo>
                    <a:pt x="13" y="316"/>
                  </a:lnTo>
                  <a:lnTo>
                    <a:pt x="11" y="306"/>
                  </a:lnTo>
                  <a:lnTo>
                    <a:pt x="5" y="283"/>
                  </a:lnTo>
                  <a:lnTo>
                    <a:pt x="3" y="257"/>
                  </a:lnTo>
                  <a:lnTo>
                    <a:pt x="1" y="228"/>
                  </a:lnTo>
                  <a:lnTo>
                    <a:pt x="0" y="196"/>
                  </a:lnTo>
                  <a:lnTo>
                    <a:pt x="1" y="166"/>
                  </a:lnTo>
                  <a:lnTo>
                    <a:pt x="3" y="140"/>
                  </a:lnTo>
                  <a:lnTo>
                    <a:pt x="5" y="116"/>
                  </a:lnTo>
                  <a:lnTo>
                    <a:pt x="10" y="95"/>
                  </a:lnTo>
                  <a:lnTo>
                    <a:pt x="13" y="86"/>
                  </a:lnTo>
                  <a:lnTo>
                    <a:pt x="16" y="77"/>
                  </a:lnTo>
                  <a:lnTo>
                    <a:pt x="20" y="69"/>
                  </a:lnTo>
                  <a:lnTo>
                    <a:pt x="23" y="61"/>
                  </a:lnTo>
                  <a:lnTo>
                    <a:pt x="27" y="54"/>
                  </a:lnTo>
                  <a:lnTo>
                    <a:pt x="33" y="48"/>
                  </a:lnTo>
                  <a:lnTo>
                    <a:pt x="38" y="41"/>
                  </a:lnTo>
                  <a:lnTo>
                    <a:pt x="44" y="35"/>
                  </a:lnTo>
                  <a:lnTo>
                    <a:pt x="51" y="31"/>
                  </a:lnTo>
                  <a:lnTo>
                    <a:pt x="57" y="26"/>
                  </a:lnTo>
                  <a:lnTo>
                    <a:pt x="65" y="22"/>
                  </a:lnTo>
                  <a:lnTo>
                    <a:pt x="73" y="19"/>
                  </a:lnTo>
                  <a:lnTo>
                    <a:pt x="90" y="12"/>
                  </a:lnTo>
                  <a:lnTo>
                    <a:pt x="110" y="8"/>
                  </a:lnTo>
                  <a:lnTo>
                    <a:pt x="132" y="4"/>
                  </a:lnTo>
                  <a:lnTo>
                    <a:pt x="158" y="2"/>
                  </a:lnTo>
                  <a:lnTo>
                    <a:pt x="186" y="0"/>
                  </a:lnTo>
                  <a:lnTo>
                    <a:pt x="217" y="0"/>
                  </a:lnTo>
                  <a:lnTo>
                    <a:pt x="249" y="0"/>
                  </a:lnTo>
                  <a:lnTo>
                    <a:pt x="277" y="2"/>
                  </a:lnTo>
                  <a:lnTo>
                    <a:pt x="303" y="4"/>
                  </a:lnTo>
                  <a:lnTo>
                    <a:pt x="326" y="8"/>
                  </a:lnTo>
                  <a:lnTo>
                    <a:pt x="347" y="12"/>
                  </a:lnTo>
                  <a:lnTo>
                    <a:pt x="366" y="19"/>
                  </a:lnTo>
                  <a:lnTo>
                    <a:pt x="374" y="22"/>
                  </a:lnTo>
                  <a:lnTo>
                    <a:pt x="381" y="26"/>
                  </a:lnTo>
                  <a:lnTo>
                    <a:pt x="388" y="31"/>
                  </a:lnTo>
                  <a:lnTo>
                    <a:pt x="395" y="35"/>
                  </a:lnTo>
                  <a:lnTo>
                    <a:pt x="401" y="41"/>
                  </a:lnTo>
                  <a:lnTo>
                    <a:pt x="407" y="48"/>
                  </a:lnTo>
                  <a:lnTo>
                    <a:pt x="411" y="54"/>
                  </a:lnTo>
                  <a:lnTo>
                    <a:pt x="417" y="61"/>
                  </a:lnTo>
                  <a:lnTo>
                    <a:pt x="420" y="69"/>
                  </a:lnTo>
                  <a:lnTo>
                    <a:pt x="425" y="77"/>
                  </a:lnTo>
                  <a:lnTo>
                    <a:pt x="427" y="86"/>
                  </a:lnTo>
                  <a:lnTo>
                    <a:pt x="430" y="95"/>
                  </a:lnTo>
                  <a:lnTo>
                    <a:pt x="435" y="116"/>
                  </a:lnTo>
                  <a:lnTo>
                    <a:pt x="438" y="140"/>
                  </a:lnTo>
                  <a:lnTo>
                    <a:pt x="439" y="166"/>
                  </a:lnTo>
                  <a:lnTo>
                    <a:pt x="440" y="196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81" name="Freeform 15"/>
            <p:cNvSpPr>
              <a:spLocks/>
            </p:cNvSpPr>
            <p:nvPr/>
          </p:nvSpPr>
          <p:spPr bwMode="auto">
            <a:xfrm>
              <a:off x="14886" y="7609"/>
              <a:ext cx="86" cy="147"/>
            </a:xfrm>
            <a:custGeom>
              <a:avLst/>
              <a:gdLst>
                <a:gd name="T0" fmla="*/ 858 w 858"/>
                <a:gd name="T1" fmla="*/ 8 h 1469"/>
                <a:gd name="T2" fmla="*/ 858 w 858"/>
                <a:gd name="T3" fmla="*/ 339 h 1469"/>
                <a:gd name="T4" fmla="*/ 836 w 858"/>
                <a:gd name="T5" fmla="*/ 335 h 1469"/>
                <a:gd name="T6" fmla="*/ 814 w 858"/>
                <a:gd name="T7" fmla="*/ 330 h 1469"/>
                <a:gd name="T8" fmla="*/ 790 w 858"/>
                <a:gd name="T9" fmla="*/ 327 h 1469"/>
                <a:gd name="T10" fmla="*/ 768 w 858"/>
                <a:gd name="T11" fmla="*/ 325 h 1469"/>
                <a:gd name="T12" fmla="*/ 745 w 858"/>
                <a:gd name="T13" fmla="*/ 323 h 1469"/>
                <a:gd name="T14" fmla="*/ 722 w 858"/>
                <a:gd name="T15" fmla="*/ 320 h 1469"/>
                <a:gd name="T16" fmla="*/ 698 w 858"/>
                <a:gd name="T17" fmla="*/ 320 h 1469"/>
                <a:gd name="T18" fmla="*/ 675 w 858"/>
                <a:gd name="T19" fmla="*/ 319 h 1469"/>
                <a:gd name="T20" fmla="*/ 642 w 858"/>
                <a:gd name="T21" fmla="*/ 320 h 1469"/>
                <a:gd name="T22" fmla="*/ 609 w 858"/>
                <a:gd name="T23" fmla="*/ 323 h 1469"/>
                <a:gd name="T24" fmla="*/ 578 w 858"/>
                <a:gd name="T25" fmla="*/ 326 h 1469"/>
                <a:gd name="T26" fmla="*/ 547 w 858"/>
                <a:gd name="T27" fmla="*/ 330 h 1469"/>
                <a:gd name="T28" fmla="*/ 519 w 858"/>
                <a:gd name="T29" fmla="*/ 337 h 1469"/>
                <a:gd name="T30" fmla="*/ 492 w 858"/>
                <a:gd name="T31" fmla="*/ 344 h 1469"/>
                <a:gd name="T32" fmla="*/ 466 w 858"/>
                <a:gd name="T33" fmla="*/ 353 h 1469"/>
                <a:gd name="T34" fmla="*/ 443 w 858"/>
                <a:gd name="T35" fmla="*/ 361 h 1469"/>
                <a:gd name="T36" fmla="*/ 422 w 858"/>
                <a:gd name="T37" fmla="*/ 373 h 1469"/>
                <a:gd name="T38" fmla="*/ 403 w 858"/>
                <a:gd name="T39" fmla="*/ 385 h 1469"/>
                <a:gd name="T40" fmla="*/ 395 w 858"/>
                <a:gd name="T41" fmla="*/ 391 h 1469"/>
                <a:gd name="T42" fmla="*/ 386 w 858"/>
                <a:gd name="T43" fmla="*/ 398 h 1469"/>
                <a:gd name="T44" fmla="*/ 380 w 858"/>
                <a:gd name="T45" fmla="*/ 405 h 1469"/>
                <a:gd name="T46" fmla="*/ 373 w 858"/>
                <a:gd name="T47" fmla="*/ 412 h 1469"/>
                <a:gd name="T48" fmla="*/ 368 w 858"/>
                <a:gd name="T49" fmla="*/ 419 h 1469"/>
                <a:gd name="T50" fmla="*/ 362 w 858"/>
                <a:gd name="T51" fmla="*/ 427 h 1469"/>
                <a:gd name="T52" fmla="*/ 358 w 858"/>
                <a:gd name="T53" fmla="*/ 436 h 1469"/>
                <a:gd name="T54" fmla="*/ 354 w 858"/>
                <a:gd name="T55" fmla="*/ 444 h 1469"/>
                <a:gd name="T56" fmla="*/ 351 w 858"/>
                <a:gd name="T57" fmla="*/ 452 h 1469"/>
                <a:gd name="T58" fmla="*/ 349 w 858"/>
                <a:gd name="T59" fmla="*/ 461 h 1469"/>
                <a:gd name="T60" fmla="*/ 348 w 858"/>
                <a:gd name="T61" fmla="*/ 470 h 1469"/>
                <a:gd name="T62" fmla="*/ 348 w 858"/>
                <a:gd name="T63" fmla="*/ 479 h 1469"/>
                <a:gd name="T64" fmla="*/ 348 w 858"/>
                <a:gd name="T65" fmla="*/ 1469 h 1469"/>
                <a:gd name="T66" fmla="*/ 0 w 858"/>
                <a:gd name="T67" fmla="*/ 1469 h 1469"/>
                <a:gd name="T68" fmla="*/ 0 w 858"/>
                <a:gd name="T69" fmla="*/ 42 h 1469"/>
                <a:gd name="T70" fmla="*/ 348 w 858"/>
                <a:gd name="T71" fmla="*/ 42 h 1469"/>
                <a:gd name="T72" fmla="*/ 348 w 858"/>
                <a:gd name="T73" fmla="*/ 149 h 1469"/>
                <a:gd name="T74" fmla="*/ 361 w 858"/>
                <a:gd name="T75" fmla="*/ 131 h 1469"/>
                <a:gd name="T76" fmla="*/ 374 w 858"/>
                <a:gd name="T77" fmla="*/ 114 h 1469"/>
                <a:gd name="T78" fmla="*/ 390 w 858"/>
                <a:gd name="T79" fmla="*/ 99 h 1469"/>
                <a:gd name="T80" fmla="*/ 406 w 858"/>
                <a:gd name="T81" fmla="*/ 84 h 1469"/>
                <a:gd name="T82" fmla="*/ 425 w 858"/>
                <a:gd name="T83" fmla="*/ 71 h 1469"/>
                <a:gd name="T84" fmla="*/ 444 w 858"/>
                <a:gd name="T85" fmla="*/ 59 h 1469"/>
                <a:gd name="T86" fmla="*/ 465 w 858"/>
                <a:gd name="T87" fmla="*/ 48 h 1469"/>
                <a:gd name="T88" fmla="*/ 487 w 858"/>
                <a:gd name="T89" fmla="*/ 38 h 1469"/>
                <a:gd name="T90" fmla="*/ 510 w 858"/>
                <a:gd name="T91" fmla="*/ 29 h 1469"/>
                <a:gd name="T92" fmla="*/ 535 w 858"/>
                <a:gd name="T93" fmla="*/ 21 h 1469"/>
                <a:gd name="T94" fmla="*/ 561 w 858"/>
                <a:gd name="T95" fmla="*/ 14 h 1469"/>
                <a:gd name="T96" fmla="*/ 588 w 858"/>
                <a:gd name="T97" fmla="*/ 9 h 1469"/>
                <a:gd name="T98" fmla="*/ 618 w 858"/>
                <a:gd name="T99" fmla="*/ 6 h 1469"/>
                <a:gd name="T100" fmla="*/ 648 w 858"/>
                <a:gd name="T101" fmla="*/ 2 h 1469"/>
                <a:gd name="T102" fmla="*/ 679 w 858"/>
                <a:gd name="T103" fmla="*/ 0 h 1469"/>
                <a:gd name="T104" fmla="*/ 712 w 858"/>
                <a:gd name="T105" fmla="*/ 0 h 1469"/>
                <a:gd name="T106" fmla="*/ 748 w 858"/>
                <a:gd name="T107" fmla="*/ 0 h 1469"/>
                <a:gd name="T108" fmla="*/ 784 w 858"/>
                <a:gd name="T109" fmla="*/ 2 h 1469"/>
                <a:gd name="T110" fmla="*/ 820 w 858"/>
                <a:gd name="T111" fmla="*/ 4 h 1469"/>
                <a:gd name="T112" fmla="*/ 858 w 858"/>
                <a:gd name="T113" fmla="*/ 8 h 14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8"/>
                <a:gd name="T172" fmla="*/ 0 h 1469"/>
                <a:gd name="T173" fmla="*/ 858 w 858"/>
                <a:gd name="T174" fmla="*/ 1469 h 14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8" h="1469">
                  <a:moveTo>
                    <a:pt x="858" y="8"/>
                  </a:moveTo>
                  <a:lnTo>
                    <a:pt x="858" y="339"/>
                  </a:lnTo>
                  <a:lnTo>
                    <a:pt x="836" y="335"/>
                  </a:lnTo>
                  <a:lnTo>
                    <a:pt x="814" y="330"/>
                  </a:lnTo>
                  <a:lnTo>
                    <a:pt x="790" y="327"/>
                  </a:lnTo>
                  <a:lnTo>
                    <a:pt x="768" y="325"/>
                  </a:lnTo>
                  <a:lnTo>
                    <a:pt x="745" y="323"/>
                  </a:lnTo>
                  <a:lnTo>
                    <a:pt x="722" y="320"/>
                  </a:lnTo>
                  <a:lnTo>
                    <a:pt x="698" y="320"/>
                  </a:lnTo>
                  <a:lnTo>
                    <a:pt x="675" y="319"/>
                  </a:lnTo>
                  <a:lnTo>
                    <a:pt x="642" y="320"/>
                  </a:lnTo>
                  <a:lnTo>
                    <a:pt x="609" y="323"/>
                  </a:lnTo>
                  <a:lnTo>
                    <a:pt x="578" y="326"/>
                  </a:lnTo>
                  <a:lnTo>
                    <a:pt x="547" y="330"/>
                  </a:lnTo>
                  <a:lnTo>
                    <a:pt x="519" y="337"/>
                  </a:lnTo>
                  <a:lnTo>
                    <a:pt x="492" y="344"/>
                  </a:lnTo>
                  <a:lnTo>
                    <a:pt x="466" y="353"/>
                  </a:lnTo>
                  <a:lnTo>
                    <a:pt x="443" y="361"/>
                  </a:lnTo>
                  <a:lnTo>
                    <a:pt x="422" y="373"/>
                  </a:lnTo>
                  <a:lnTo>
                    <a:pt x="403" y="385"/>
                  </a:lnTo>
                  <a:lnTo>
                    <a:pt x="395" y="391"/>
                  </a:lnTo>
                  <a:lnTo>
                    <a:pt x="386" y="398"/>
                  </a:lnTo>
                  <a:lnTo>
                    <a:pt x="380" y="405"/>
                  </a:lnTo>
                  <a:lnTo>
                    <a:pt x="373" y="412"/>
                  </a:lnTo>
                  <a:lnTo>
                    <a:pt x="368" y="419"/>
                  </a:lnTo>
                  <a:lnTo>
                    <a:pt x="362" y="427"/>
                  </a:lnTo>
                  <a:lnTo>
                    <a:pt x="358" y="436"/>
                  </a:lnTo>
                  <a:lnTo>
                    <a:pt x="354" y="444"/>
                  </a:lnTo>
                  <a:lnTo>
                    <a:pt x="351" y="452"/>
                  </a:lnTo>
                  <a:lnTo>
                    <a:pt x="349" y="461"/>
                  </a:lnTo>
                  <a:lnTo>
                    <a:pt x="348" y="470"/>
                  </a:lnTo>
                  <a:lnTo>
                    <a:pt x="348" y="479"/>
                  </a:lnTo>
                  <a:lnTo>
                    <a:pt x="348" y="1469"/>
                  </a:lnTo>
                  <a:lnTo>
                    <a:pt x="0" y="1469"/>
                  </a:lnTo>
                  <a:lnTo>
                    <a:pt x="0" y="42"/>
                  </a:lnTo>
                  <a:lnTo>
                    <a:pt x="348" y="42"/>
                  </a:lnTo>
                  <a:lnTo>
                    <a:pt x="348" y="149"/>
                  </a:lnTo>
                  <a:lnTo>
                    <a:pt x="361" y="131"/>
                  </a:lnTo>
                  <a:lnTo>
                    <a:pt x="374" y="114"/>
                  </a:lnTo>
                  <a:lnTo>
                    <a:pt x="390" y="99"/>
                  </a:lnTo>
                  <a:lnTo>
                    <a:pt x="406" y="84"/>
                  </a:lnTo>
                  <a:lnTo>
                    <a:pt x="425" y="71"/>
                  </a:lnTo>
                  <a:lnTo>
                    <a:pt x="444" y="59"/>
                  </a:lnTo>
                  <a:lnTo>
                    <a:pt x="465" y="48"/>
                  </a:lnTo>
                  <a:lnTo>
                    <a:pt x="487" y="38"/>
                  </a:lnTo>
                  <a:lnTo>
                    <a:pt x="510" y="29"/>
                  </a:lnTo>
                  <a:lnTo>
                    <a:pt x="535" y="21"/>
                  </a:lnTo>
                  <a:lnTo>
                    <a:pt x="561" y="14"/>
                  </a:lnTo>
                  <a:lnTo>
                    <a:pt x="588" y="9"/>
                  </a:lnTo>
                  <a:lnTo>
                    <a:pt x="618" y="6"/>
                  </a:lnTo>
                  <a:lnTo>
                    <a:pt x="648" y="2"/>
                  </a:lnTo>
                  <a:lnTo>
                    <a:pt x="679" y="0"/>
                  </a:lnTo>
                  <a:lnTo>
                    <a:pt x="712" y="0"/>
                  </a:lnTo>
                  <a:lnTo>
                    <a:pt x="748" y="0"/>
                  </a:lnTo>
                  <a:lnTo>
                    <a:pt x="784" y="2"/>
                  </a:lnTo>
                  <a:lnTo>
                    <a:pt x="820" y="4"/>
                  </a:lnTo>
                  <a:lnTo>
                    <a:pt x="858" y="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5382" name="Freeform 16"/>
            <p:cNvSpPr>
              <a:spLocks/>
            </p:cNvSpPr>
            <p:nvPr/>
          </p:nvSpPr>
          <p:spPr bwMode="auto">
            <a:xfrm>
              <a:off x="14992" y="7613"/>
              <a:ext cx="125" cy="147"/>
            </a:xfrm>
            <a:custGeom>
              <a:avLst/>
              <a:gdLst>
                <a:gd name="T0" fmla="*/ 1254 w 1254"/>
                <a:gd name="T1" fmla="*/ 0 h 1467"/>
                <a:gd name="T2" fmla="*/ 1213 w 1254"/>
                <a:gd name="T3" fmla="*/ 1358 h 1467"/>
                <a:gd name="T4" fmla="*/ 1131 w 1254"/>
                <a:gd name="T5" fmla="*/ 1385 h 1467"/>
                <a:gd name="T6" fmla="*/ 1048 w 1254"/>
                <a:gd name="T7" fmla="*/ 1408 h 1467"/>
                <a:gd name="T8" fmla="*/ 965 w 1254"/>
                <a:gd name="T9" fmla="*/ 1427 h 1467"/>
                <a:gd name="T10" fmla="*/ 880 w 1254"/>
                <a:gd name="T11" fmla="*/ 1443 h 1467"/>
                <a:gd name="T12" fmla="*/ 795 w 1254"/>
                <a:gd name="T13" fmla="*/ 1455 h 1467"/>
                <a:gd name="T14" fmla="*/ 708 w 1254"/>
                <a:gd name="T15" fmla="*/ 1463 h 1467"/>
                <a:gd name="T16" fmla="*/ 622 w 1254"/>
                <a:gd name="T17" fmla="*/ 1466 h 1467"/>
                <a:gd name="T18" fmla="*/ 541 w 1254"/>
                <a:gd name="T19" fmla="*/ 1466 h 1467"/>
                <a:gd name="T20" fmla="*/ 469 w 1254"/>
                <a:gd name="T21" fmla="*/ 1461 h 1467"/>
                <a:gd name="T22" fmla="*/ 404 w 1254"/>
                <a:gd name="T23" fmla="*/ 1453 h 1467"/>
                <a:gd name="T24" fmla="*/ 343 w 1254"/>
                <a:gd name="T25" fmla="*/ 1438 h 1467"/>
                <a:gd name="T26" fmla="*/ 287 w 1254"/>
                <a:gd name="T27" fmla="*/ 1419 h 1467"/>
                <a:gd name="T28" fmla="*/ 237 w 1254"/>
                <a:gd name="T29" fmla="*/ 1396 h 1467"/>
                <a:gd name="T30" fmla="*/ 191 w 1254"/>
                <a:gd name="T31" fmla="*/ 1368 h 1467"/>
                <a:gd name="T32" fmla="*/ 152 w 1254"/>
                <a:gd name="T33" fmla="*/ 1336 h 1467"/>
                <a:gd name="T34" fmla="*/ 117 w 1254"/>
                <a:gd name="T35" fmla="*/ 1300 h 1467"/>
                <a:gd name="T36" fmla="*/ 87 w 1254"/>
                <a:gd name="T37" fmla="*/ 1255 h 1467"/>
                <a:gd name="T38" fmla="*/ 63 w 1254"/>
                <a:gd name="T39" fmla="*/ 1203 h 1467"/>
                <a:gd name="T40" fmla="*/ 42 w 1254"/>
                <a:gd name="T41" fmla="*/ 1144 h 1467"/>
                <a:gd name="T42" fmla="*/ 25 w 1254"/>
                <a:gd name="T43" fmla="*/ 1079 h 1467"/>
                <a:gd name="T44" fmla="*/ 12 w 1254"/>
                <a:gd name="T45" fmla="*/ 1006 h 1467"/>
                <a:gd name="T46" fmla="*/ 4 w 1254"/>
                <a:gd name="T47" fmla="*/ 926 h 1467"/>
                <a:gd name="T48" fmla="*/ 0 w 1254"/>
                <a:gd name="T49" fmla="*/ 839 h 1467"/>
                <a:gd name="T50" fmla="*/ 0 w 1254"/>
                <a:gd name="T51" fmla="*/ 0 h 1467"/>
                <a:gd name="T52" fmla="*/ 345 w 1254"/>
                <a:gd name="T53" fmla="*/ 760 h 1467"/>
                <a:gd name="T54" fmla="*/ 350 w 1254"/>
                <a:gd name="T55" fmla="*/ 869 h 1467"/>
                <a:gd name="T56" fmla="*/ 354 w 1254"/>
                <a:gd name="T57" fmla="*/ 917 h 1467"/>
                <a:gd name="T58" fmla="*/ 361 w 1254"/>
                <a:gd name="T59" fmla="*/ 958 h 1467"/>
                <a:gd name="T60" fmla="*/ 370 w 1254"/>
                <a:gd name="T61" fmla="*/ 996 h 1467"/>
                <a:gd name="T62" fmla="*/ 380 w 1254"/>
                <a:gd name="T63" fmla="*/ 1028 h 1467"/>
                <a:gd name="T64" fmla="*/ 392 w 1254"/>
                <a:gd name="T65" fmla="*/ 1055 h 1467"/>
                <a:gd name="T66" fmla="*/ 405 w 1254"/>
                <a:gd name="T67" fmla="*/ 1077 h 1467"/>
                <a:gd name="T68" fmla="*/ 423 w 1254"/>
                <a:gd name="T69" fmla="*/ 1094 h 1467"/>
                <a:gd name="T70" fmla="*/ 445 w 1254"/>
                <a:gd name="T71" fmla="*/ 1110 h 1467"/>
                <a:gd name="T72" fmla="*/ 469 w 1254"/>
                <a:gd name="T73" fmla="*/ 1123 h 1467"/>
                <a:gd name="T74" fmla="*/ 498 w 1254"/>
                <a:gd name="T75" fmla="*/ 1134 h 1467"/>
                <a:gd name="T76" fmla="*/ 530 w 1254"/>
                <a:gd name="T77" fmla="*/ 1142 h 1467"/>
                <a:gd name="T78" fmla="*/ 567 w 1254"/>
                <a:gd name="T79" fmla="*/ 1148 h 1467"/>
                <a:gd name="T80" fmla="*/ 606 w 1254"/>
                <a:gd name="T81" fmla="*/ 1152 h 1467"/>
                <a:gd name="T82" fmla="*/ 650 w 1254"/>
                <a:gd name="T83" fmla="*/ 1153 h 1467"/>
                <a:gd name="T84" fmla="*/ 714 w 1254"/>
                <a:gd name="T85" fmla="*/ 1151 h 1467"/>
                <a:gd name="T86" fmla="*/ 778 w 1254"/>
                <a:gd name="T87" fmla="*/ 1144 h 1467"/>
                <a:gd name="T88" fmla="*/ 843 w 1254"/>
                <a:gd name="T89" fmla="*/ 1134 h 1467"/>
                <a:gd name="T90" fmla="*/ 906 w 1254"/>
                <a:gd name="T91" fmla="*/ 1119 h 14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54"/>
                <a:gd name="T139" fmla="*/ 0 h 1467"/>
                <a:gd name="T140" fmla="*/ 1254 w 1254"/>
                <a:gd name="T141" fmla="*/ 1467 h 146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54" h="1467">
                  <a:moveTo>
                    <a:pt x="906" y="0"/>
                  </a:moveTo>
                  <a:lnTo>
                    <a:pt x="1254" y="0"/>
                  </a:lnTo>
                  <a:lnTo>
                    <a:pt x="1254" y="1344"/>
                  </a:lnTo>
                  <a:lnTo>
                    <a:pt x="1213" y="1358"/>
                  </a:lnTo>
                  <a:lnTo>
                    <a:pt x="1172" y="1373"/>
                  </a:lnTo>
                  <a:lnTo>
                    <a:pt x="1131" y="1385"/>
                  </a:lnTo>
                  <a:lnTo>
                    <a:pt x="1090" y="1397"/>
                  </a:lnTo>
                  <a:lnTo>
                    <a:pt x="1048" y="1408"/>
                  </a:lnTo>
                  <a:lnTo>
                    <a:pt x="1007" y="1418"/>
                  </a:lnTo>
                  <a:lnTo>
                    <a:pt x="965" y="1427"/>
                  </a:lnTo>
                  <a:lnTo>
                    <a:pt x="922" y="1436"/>
                  </a:lnTo>
                  <a:lnTo>
                    <a:pt x="880" y="1443"/>
                  </a:lnTo>
                  <a:lnTo>
                    <a:pt x="838" y="1449"/>
                  </a:lnTo>
                  <a:lnTo>
                    <a:pt x="795" y="1455"/>
                  </a:lnTo>
                  <a:lnTo>
                    <a:pt x="751" y="1459"/>
                  </a:lnTo>
                  <a:lnTo>
                    <a:pt x="708" y="1463"/>
                  </a:lnTo>
                  <a:lnTo>
                    <a:pt x="665" y="1465"/>
                  </a:lnTo>
                  <a:lnTo>
                    <a:pt x="622" y="1466"/>
                  </a:lnTo>
                  <a:lnTo>
                    <a:pt x="579" y="1467"/>
                  </a:lnTo>
                  <a:lnTo>
                    <a:pt x="541" y="1466"/>
                  </a:lnTo>
                  <a:lnTo>
                    <a:pt x="505" y="1465"/>
                  </a:lnTo>
                  <a:lnTo>
                    <a:pt x="469" y="1461"/>
                  </a:lnTo>
                  <a:lnTo>
                    <a:pt x="436" y="1457"/>
                  </a:lnTo>
                  <a:lnTo>
                    <a:pt x="404" y="1453"/>
                  </a:lnTo>
                  <a:lnTo>
                    <a:pt x="372" y="1446"/>
                  </a:lnTo>
                  <a:lnTo>
                    <a:pt x="343" y="1438"/>
                  </a:lnTo>
                  <a:lnTo>
                    <a:pt x="314" y="1429"/>
                  </a:lnTo>
                  <a:lnTo>
                    <a:pt x="287" y="1419"/>
                  </a:lnTo>
                  <a:lnTo>
                    <a:pt x="261" y="1408"/>
                  </a:lnTo>
                  <a:lnTo>
                    <a:pt x="237" y="1396"/>
                  </a:lnTo>
                  <a:lnTo>
                    <a:pt x="214" y="1383"/>
                  </a:lnTo>
                  <a:lnTo>
                    <a:pt x="191" y="1368"/>
                  </a:lnTo>
                  <a:lnTo>
                    <a:pt x="170" y="1353"/>
                  </a:lnTo>
                  <a:lnTo>
                    <a:pt x="152" y="1336"/>
                  </a:lnTo>
                  <a:lnTo>
                    <a:pt x="134" y="1318"/>
                  </a:lnTo>
                  <a:lnTo>
                    <a:pt x="117" y="1300"/>
                  </a:lnTo>
                  <a:lnTo>
                    <a:pt x="102" y="1277"/>
                  </a:lnTo>
                  <a:lnTo>
                    <a:pt x="87" y="1255"/>
                  </a:lnTo>
                  <a:lnTo>
                    <a:pt x="75" y="1230"/>
                  </a:lnTo>
                  <a:lnTo>
                    <a:pt x="63" y="1203"/>
                  </a:lnTo>
                  <a:lnTo>
                    <a:pt x="52" y="1175"/>
                  </a:lnTo>
                  <a:lnTo>
                    <a:pt x="42" y="1144"/>
                  </a:lnTo>
                  <a:lnTo>
                    <a:pt x="33" y="1112"/>
                  </a:lnTo>
                  <a:lnTo>
                    <a:pt x="25" y="1079"/>
                  </a:lnTo>
                  <a:lnTo>
                    <a:pt x="18" y="1043"/>
                  </a:lnTo>
                  <a:lnTo>
                    <a:pt x="12" y="1006"/>
                  </a:lnTo>
                  <a:lnTo>
                    <a:pt x="8" y="967"/>
                  </a:lnTo>
                  <a:lnTo>
                    <a:pt x="4" y="926"/>
                  </a:lnTo>
                  <a:lnTo>
                    <a:pt x="1" y="884"/>
                  </a:lnTo>
                  <a:lnTo>
                    <a:pt x="0" y="839"/>
                  </a:lnTo>
                  <a:lnTo>
                    <a:pt x="0" y="794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345" y="760"/>
                  </a:lnTo>
                  <a:lnTo>
                    <a:pt x="346" y="817"/>
                  </a:lnTo>
                  <a:lnTo>
                    <a:pt x="350" y="869"/>
                  </a:lnTo>
                  <a:lnTo>
                    <a:pt x="352" y="894"/>
                  </a:lnTo>
                  <a:lnTo>
                    <a:pt x="354" y="917"/>
                  </a:lnTo>
                  <a:lnTo>
                    <a:pt x="357" y="938"/>
                  </a:lnTo>
                  <a:lnTo>
                    <a:pt x="361" y="958"/>
                  </a:lnTo>
                  <a:lnTo>
                    <a:pt x="365" y="978"/>
                  </a:lnTo>
                  <a:lnTo>
                    <a:pt x="370" y="996"/>
                  </a:lnTo>
                  <a:lnTo>
                    <a:pt x="374" y="1012"/>
                  </a:lnTo>
                  <a:lnTo>
                    <a:pt x="380" y="1028"/>
                  </a:lnTo>
                  <a:lnTo>
                    <a:pt x="385" y="1041"/>
                  </a:lnTo>
                  <a:lnTo>
                    <a:pt x="392" y="1055"/>
                  </a:lnTo>
                  <a:lnTo>
                    <a:pt x="398" y="1067"/>
                  </a:lnTo>
                  <a:lnTo>
                    <a:pt x="405" y="1077"/>
                  </a:lnTo>
                  <a:lnTo>
                    <a:pt x="414" y="1087"/>
                  </a:lnTo>
                  <a:lnTo>
                    <a:pt x="423" y="1094"/>
                  </a:lnTo>
                  <a:lnTo>
                    <a:pt x="434" y="1103"/>
                  </a:lnTo>
                  <a:lnTo>
                    <a:pt x="445" y="1110"/>
                  </a:lnTo>
                  <a:lnTo>
                    <a:pt x="457" y="1117"/>
                  </a:lnTo>
                  <a:lnTo>
                    <a:pt x="469" y="1123"/>
                  </a:lnTo>
                  <a:lnTo>
                    <a:pt x="484" y="1129"/>
                  </a:lnTo>
                  <a:lnTo>
                    <a:pt x="498" y="1134"/>
                  </a:lnTo>
                  <a:lnTo>
                    <a:pt x="514" y="1139"/>
                  </a:lnTo>
                  <a:lnTo>
                    <a:pt x="530" y="1142"/>
                  </a:lnTo>
                  <a:lnTo>
                    <a:pt x="548" y="1145"/>
                  </a:lnTo>
                  <a:lnTo>
                    <a:pt x="567" y="1148"/>
                  </a:lnTo>
                  <a:lnTo>
                    <a:pt x="585" y="1150"/>
                  </a:lnTo>
                  <a:lnTo>
                    <a:pt x="606" y="1152"/>
                  </a:lnTo>
                  <a:lnTo>
                    <a:pt x="628" y="1152"/>
                  </a:lnTo>
                  <a:lnTo>
                    <a:pt x="650" y="1153"/>
                  </a:lnTo>
                  <a:lnTo>
                    <a:pt x="682" y="1152"/>
                  </a:lnTo>
                  <a:lnTo>
                    <a:pt x="714" y="1151"/>
                  </a:lnTo>
                  <a:lnTo>
                    <a:pt x="746" y="1148"/>
                  </a:lnTo>
                  <a:lnTo>
                    <a:pt x="778" y="1144"/>
                  </a:lnTo>
                  <a:lnTo>
                    <a:pt x="811" y="1140"/>
                  </a:lnTo>
                  <a:lnTo>
                    <a:pt x="843" y="1134"/>
                  </a:lnTo>
                  <a:lnTo>
                    <a:pt x="875" y="1127"/>
                  </a:lnTo>
                  <a:lnTo>
                    <a:pt x="906" y="1119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0" y="6134100"/>
            <a:ext cx="8793163" cy="28051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8793163" y="6134100"/>
            <a:ext cx="598487" cy="2805113"/>
          </a:xfrm>
          <a:prstGeom prst="rect">
            <a:avLst/>
          </a:prstGeom>
          <a:solidFill>
            <a:srgbClr val="9FC54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394825" y="6134100"/>
            <a:ext cx="598488" cy="28051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9" name="TextBox 27"/>
          <p:cNvSpPr txBox="1">
            <a:spLocks noChangeArrowheads="1"/>
          </p:cNvSpPr>
          <p:nvPr/>
        </p:nvSpPr>
        <p:spPr bwMode="auto">
          <a:xfrm>
            <a:off x="992188" y="6686550"/>
            <a:ext cx="821531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5500">
                <a:solidFill>
                  <a:srgbClr val="2F444E"/>
                </a:solidFill>
                <a:latin typeface="Verdana" pitchFamily="34" charset="0"/>
              </a:rPr>
              <a:t>Семейная ипотека.</a:t>
            </a:r>
          </a:p>
          <a:p>
            <a:r>
              <a:rPr lang="ru-RU" sz="5500">
                <a:solidFill>
                  <a:srgbClr val="2F444E"/>
                </a:solidFill>
                <a:latin typeface="Verdana" pitchFamily="34" charset="0"/>
              </a:rPr>
              <a:t>Мифы и реальность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33804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3805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3806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838676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333C8393-B9B3-4FDD-9563-86378FBCB7B0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9620250"/>
            <a:ext cx="7189788" cy="1179513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Если квартира была приобретена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по ДДУ в рассрочку, но при этом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потребовались заемные средства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(ипотека), то взять кредит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по программе «Семейная ипотека»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невозможно.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838676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9620250"/>
            <a:ext cx="8842375" cy="83185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При переоформлении договора с рассрочки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на ипотеку возможно оформление кредита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по программе «Семейная ипотека».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11128375"/>
            <a:ext cx="8842375" cy="1179513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60" dirty="0">
                <a:solidFill>
                  <a:srgbClr val="2F444E"/>
                </a:solidFill>
                <a:latin typeface="+mn-lt"/>
                <a:cs typeface="+mn-cs"/>
              </a:rPr>
              <a:t>При этом составляется дополнительное соглашение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60" dirty="0">
                <a:solidFill>
                  <a:srgbClr val="2F444E"/>
                </a:solidFill>
                <a:latin typeface="+mn-lt"/>
                <a:cs typeface="+mn-cs"/>
              </a:rPr>
              <a:t>к ДДУ, где прописываются условия предоставления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60" dirty="0">
                <a:solidFill>
                  <a:srgbClr val="2F444E"/>
                </a:solidFill>
                <a:latin typeface="+mn-lt"/>
                <a:cs typeface="+mn-cs"/>
              </a:rPr>
              <a:t>заемных (ипотечных) средств.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6150" y="787717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8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3413"/>
            <a:ext cx="24385588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12261850" y="8599488"/>
            <a:ext cx="38100" cy="37719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68200" y="1398588"/>
            <a:ext cx="12117388" cy="123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2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35855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5856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5857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7D27D2B1-85C9-475F-A689-67391AB422D5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6463" y="2654300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2975" y="3833813"/>
            <a:ext cx="79406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Если квартира была приобретена семьей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с детьми по ДДУ/ДКП/ДУПТ в ипотеку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до 01.01.2018, а позднее в семье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родился еще  ребенок, то рефинансировать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действующий кредит невозможно.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8050" y="7558088"/>
            <a:ext cx="7215188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82975" y="8736013"/>
            <a:ext cx="8582025" cy="534987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В рамках программы «Семейная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ипотека» возможно рефинансирование</a:t>
            </a: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*</a:t>
            </a: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ранее оформленной ипотеки, </a:t>
            </a: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при условии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приобретения квартиры по ДДУ/ДКП/ДУПТ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от юридического лица</a:t>
            </a:r>
            <a:r>
              <a:rPr lang="ru-RU" sz="2600" spc="-100" dirty="0">
                <a:solidFill>
                  <a:srgbClr val="2F444E"/>
                </a:solidFill>
                <a:latin typeface="+mn-lt"/>
                <a:cs typeface="+mn-cs"/>
              </a:rPr>
              <a:t>**</a:t>
            </a: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, и рождении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2-го или последующего ребенка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после 01.01.2018 года.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82975" y="11818938"/>
            <a:ext cx="8431213" cy="6953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Также возможно рефинансирование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уже ранее рефинансированных кредитов!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650" y="21304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9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69938" y="11961813"/>
            <a:ext cx="9588500" cy="633412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spc="-20" dirty="0">
                <a:solidFill>
                  <a:schemeClr val="bg1"/>
                </a:solidFill>
                <a:latin typeface="+mn-lt"/>
                <a:cs typeface="+mn-cs"/>
              </a:rPr>
              <a:t>До государственной регистрации ипотеки в пользу Банка — ключевая ставка ЦБ РФ +4</a:t>
            </a:r>
            <a:r>
              <a:rPr lang="ru-RU" sz="800" spc="-2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500" spc="-20" dirty="0">
                <a:solidFill>
                  <a:schemeClr val="bg1"/>
                </a:solidFill>
                <a:latin typeface="+mn-lt"/>
                <a:cs typeface="+mn-cs"/>
              </a:rPr>
              <a:t>%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spc="-20" dirty="0" err="1">
                <a:solidFill>
                  <a:schemeClr val="bg1"/>
                </a:solidFill>
                <a:latin typeface="+mn-lt"/>
                <a:cs typeface="+mn-cs"/>
              </a:rPr>
              <a:t>Продавцом-юридическим</a:t>
            </a:r>
            <a:r>
              <a:rPr lang="ru-RU" sz="1500" spc="-20" dirty="0">
                <a:solidFill>
                  <a:schemeClr val="bg1"/>
                </a:solidFill>
                <a:latin typeface="+mn-lt"/>
                <a:cs typeface="+mn-cs"/>
              </a:rPr>
              <a:t> лицом по данной программе не могут выступать инвестиционный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spc="-20" dirty="0">
                <a:solidFill>
                  <a:schemeClr val="bg1"/>
                </a:solidFill>
                <a:latin typeface="+mn-lt"/>
                <a:cs typeface="+mn-cs"/>
              </a:rPr>
              <a:t>фонд или управляющая компания инвестиционного фонда</a:t>
            </a:r>
            <a:endParaRPr lang="ru-RU" sz="1500" spc="-4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95288" y="11961813"/>
            <a:ext cx="461962" cy="633412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spc="-20" dirty="0">
                <a:solidFill>
                  <a:schemeClr val="bg1"/>
                </a:solidFill>
                <a:latin typeface="+mn-lt"/>
                <a:cs typeface="+mn-cs"/>
              </a:rPr>
              <a:t>*</a:t>
            </a:r>
          </a:p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spc="-20" dirty="0">
                <a:solidFill>
                  <a:schemeClr val="bg1"/>
                </a:solidFill>
                <a:latin typeface="+mn-lt"/>
                <a:cs typeface="+mn-cs"/>
              </a:rPr>
              <a:t>**</a:t>
            </a:r>
            <a:endParaRPr lang="ru-RU" sz="1500" spc="-4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5853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24385588" cy="137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54" name="Rectangle 7"/>
          <p:cNvSpPr>
            <a:spLocks noChangeArrowheads="1"/>
          </p:cNvSpPr>
          <p:nvPr/>
        </p:nvSpPr>
        <p:spPr bwMode="auto">
          <a:xfrm>
            <a:off x="3530600" y="6777038"/>
            <a:ext cx="78994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37900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7901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7902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253206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076BDF9F-6810-4FC1-BFE0-F8EA973DC4CA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3765550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Взять ипотеку по программе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«Семейная ипотека» могут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только семьи с официально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зарегистрированным браком.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253206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3765550"/>
            <a:ext cx="9429750" cy="176847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Чтобы воспользоваться данной программой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заемщику необязательно состоять в официально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зарегистрированном браке.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5299075"/>
            <a:ext cx="10144125" cy="9779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В сделке может фигурировать один заемщик, а также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могут быть привлечены иные </a:t>
            </a:r>
            <a:r>
              <a:rPr lang="ru-RU" sz="2600" spc="-70" dirty="0" err="1">
                <a:solidFill>
                  <a:srgbClr val="2F444E"/>
                </a:solidFill>
                <a:latin typeface="+mn-lt"/>
                <a:cs typeface="+mn-cs"/>
              </a:rPr>
              <a:t>созаемщики</a:t>
            </a: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 согласно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требованиям Банка.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8638" y="2130425"/>
            <a:ext cx="3935412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4000" dirty="0">
                <a:solidFill>
                  <a:srgbClr val="95C12E"/>
                </a:solidFill>
                <a:latin typeface="+mn-lt"/>
                <a:cs typeface="+mn-cs"/>
              </a:rPr>
              <a:t>10</a:t>
            </a:r>
            <a:endParaRPr lang="ru-RU" sz="23000" spc="-400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12263438" y="2857500"/>
            <a:ext cx="38100" cy="36576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3789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58113"/>
            <a:ext cx="24385588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3427413"/>
            <a:ext cx="18080038" cy="4330700"/>
          </a:xfrm>
          <a:prstGeom prst="rect">
            <a:avLst/>
          </a:prstGeom>
          <a:solidFill>
            <a:srgbClr val="9FC5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38" name="Рисунок 34" descr="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7188" y="3432175"/>
            <a:ext cx="87884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9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39960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9961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9962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39940" name="Freeform 6"/>
          <p:cNvSpPr>
            <a:spLocks noEditPoints="1"/>
          </p:cNvSpPr>
          <p:nvPr/>
        </p:nvSpPr>
        <p:spPr bwMode="auto">
          <a:xfrm>
            <a:off x="1073150" y="4597400"/>
            <a:ext cx="1876425" cy="1992313"/>
          </a:xfrm>
          <a:custGeom>
            <a:avLst/>
            <a:gdLst>
              <a:gd name="T0" fmla="*/ 6365 w 6365"/>
              <a:gd name="T1" fmla="*/ 6357 h 6755"/>
              <a:gd name="T2" fmla="*/ 2996 w 6365"/>
              <a:gd name="T3" fmla="*/ 4768 h 6755"/>
              <a:gd name="T4" fmla="*/ 4494 w 6365"/>
              <a:gd name="T5" fmla="*/ 6357 h 6755"/>
              <a:gd name="T6" fmla="*/ 4868 w 6365"/>
              <a:gd name="T7" fmla="*/ 6755 h 6755"/>
              <a:gd name="T8" fmla="*/ 4494 w 6365"/>
              <a:gd name="T9" fmla="*/ 5960 h 6755"/>
              <a:gd name="T10" fmla="*/ 3370 w 6365"/>
              <a:gd name="T11" fmla="*/ 5166 h 6755"/>
              <a:gd name="T12" fmla="*/ 4494 w 6365"/>
              <a:gd name="T13" fmla="*/ 5960 h 6755"/>
              <a:gd name="T14" fmla="*/ 5991 w 6365"/>
              <a:gd name="T15" fmla="*/ 5166 h 6755"/>
              <a:gd name="T16" fmla="*/ 4868 w 6365"/>
              <a:gd name="T17" fmla="*/ 5961 h 6755"/>
              <a:gd name="T18" fmla="*/ 0 w 6365"/>
              <a:gd name="T19" fmla="*/ 4371 h 6755"/>
              <a:gd name="T20" fmla="*/ 6365 w 6365"/>
              <a:gd name="T21" fmla="*/ 3973 h 6755"/>
              <a:gd name="T22" fmla="*/ 0 w 6365"/>
              <a:gd name="T23" fmla="*/ 4371 h 6755"/>
              <a:gd name="T24" fmla="*/ 6365 w 6365"/>
              <a:gd name="T25" fmla="*/ 3576 h 6755"/>
              <a:gd name="T26" fmla="*/ 5804 w 6365"/>
              <a:gd name="T27" fmla="*/ 0 h 6755"/>
              <a:gd name="T28" fmla="*/ 5243 w 6365"/>
              <a:gd name="T29" fmla="*/ 597 h 6755"/>
              <a:gd name="T30" fmla="*/ 4681 w 6365"/>
              <a:gd name="T31" fmla="*/ 0 h 6755"/>
              <a:gd name="T32" fmla="*/ 3744 w 6365"/>
              <a:gd name="T33" fmla="*/ 3576 h 6755"/>
              <a:gd name="T34" fmla="*/ 4120 w 6365"/>
              <a:gd name="T35" fmla="*/ 1193 h 6755"/>
              <a:gd name="T36" fmla="*/ 4868 w 6365"/>
              <a:gd name="T37" fmla="*/ 3576 h 6755"/>
              <a:gd name="T38" fmla="*/ 5243 w 6365"/>
              <a:gd name="T39" fmla="*/ 1193 h 6755"/>
              <a:gd name="T40" fmla="*/ 5991 w 6365"/>
              <a:gd name="T41" fmla="*/ 3576 h 6755"/>
              <a:gd name="T42" fmla="*/ 3370 w 6365"/>
              <a:gd name="T43" fmla="*/ 3576 h 6755"/>
              <a:gd name="T44" fmla="*/ 1873 w 6365"/>
              <a:gd name="T45" fmla="*/ 0 h 6755"/>
              <a:gd name="T46" fmla="*/ 2247 w 6365"/>
              <a:gd name="T47" fmla="*/ 398 h 6755"/>
              <a:gd name="T48" fmla="*/ 2996 w 6365"/>
              <a:gd name="T49" fmla="*/ 3178 h 6755"/>
              <a:gd name="T50" fmla="*/ 2247 w 6365"/>
              <a:gd name="T51" fmla="*/ 398 h 6755"/>
              <a:gd name="T52" fmla="*/ 1499 w 6365"/>
              <a:gd name="T53" fmla="*/ 3576 h 6755"/>
              <a:gd name="T54" fmla="*/ 936 w 6365"/>
              <a:gd name="T55" fmla="*/ 0 h 6755"/>
              <a:gd name="T56" fmla="*/ 0 w 6365"/>
              <a:gd name="T57" fmla="*/ 994 h 6755"/>
              <a:gd name="T58" fmla="*/ 0 w 6365"/>
              <a:gd name="T59" fmla="*/ 3576 h 6755"/>
              <a:gd name="T60" fmla="*/ 1123 w 6365"/>
              <a:gd name="T61" fmla="*/ 398 h 6755"/>
              <a:gd name="T62" fmla="*/ 375 w 6365"/>
              <a:gd name="T63" fmla="*/ 3178 h 6755"/>
              <a:gd name="T64" fmla="*/ 2621 w 6365"/>
              <a:gd name="T65" fmla="*/ 4768 h 6755"/>
              <a:gd name="T66" fmla="*/ 0 w 6365"/>
              <a:gd name="T67" fmla="*/ 6755 h 6755"/>
              <a:gd name="T68" fmla="*/ 375 w 6365"/>
              <a:gd name="T69" fmla="*/ 6357 h 6755"/>
              <a:gd name="T70" fmla="*/ 2621 w 6365"/>
              <a:gd name="T71" fmla="*/ 4768 h 6755"/>
              <a:gd name="T72" fmla="*/ 375 w 6365"/>
              <a:gd name="T73" fmla="*/ 5960 h 6755"/>
              <a:gd name="T74" fmla="*/ 2247 w 6365"/>
              <a:gd name="T75" fmla="*/ 5166 h 675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65"/>
              <a:gd name="T115" fmla="*/ 0 h 6755"/>
              <a:gd name="T116" fmla="*/ 6365 w 6365"/>
              <a:gd name="T117" fmla="*/ 6755 h 675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65" h="6755">
                <a:moveTo>
                  <a:pt x="4868" y="6357"/>
                </a:moveTo>
                <a:lnTo>
                  <a:pt x="6365" y="6357"/>
                </a:lnTo>
                <a:lnTo>
                  <a:pt x="6365" y="4768"/>
                </a:lnTo>
                <a:lnTo>
                  <a:pt x="2996" y="4768"/>
                </a:lnTo>
                <a:lnTo>
                  <a:pt x="2996" y="6357"/>
                </a:lnTo>
                <a:lnTo>
                  <a:pt x="4494" y="6357"/>
                </a:lnTo>
                <a:lnTo>
                  <a:pt x="4494" y="6755"/>
                </a:lnTo>
                <a:lnTo>
                  <a:pt x="4868" y="6755"/>
                </a:lnTo>
                <a:lnTo>
                  <a:pt x="4868" y="6357"/>
                </a:lnTo>
                <a:close/>
                <a:moveTo>
                  <a:pt x="4494" y="5960"/>
                </a:moveTo>
                <a:lnTo>
                  <a:pt x="3370" y="5960"/>
                </a:lnTo>
                <a:lnTo>
                  <a:pt x="3370" y="5166"/>
                </a:lnTo>
                <a:lnTo>
                  <a:pt x="4494" y="5166"/>
                </a:lnTo>
                <a:lnTo>
                  <a:pt x="4494" y="5960"/>
                </a:lnTo>
                <a:close/>
                <a:moveTo>
                  <a:pt x="4868" y="5166"/>
                </a:moveTo>
                <a:lnTo>
                  <a:pt x="5991" y="5166"/>
                </a:lnTo>
                <a:lnTo>
                  <a:pt x="5991" y="5961"/>
                </a:lnTo>
                <a:lnTo>
                  <a:pt x="4868" y="5961"/>
                </a:lnTo>
                <a:lnTo>
                  <a:pt x="4868" y="5166"/>
                </a:lnTo>
                <a:close/>
                <a:moveTo>
                  <a:pt x="0" y="4371"/>
                </a:moveTo>
                <a:lnTo>
                  <a:pt x="6365" y="4371"/>
                </a:lnTo>
                <a:lnTo>
                  <a:pt x="6365" y="3973"/>
                </a:lnTo>
                <a:lnTo>
                  <a:pt x="0" y="3973"/>
                </a:lnTo>
                <a:lnTo>
                  <a:pt x="0" y="4371"/>
                </a:lnTo>
                <a:close/>
                <a:moveTo>
                  <a:pt x="5991" y="3576"/>
                </a:moveTo>
                <a:lnTo>
                  <a:pt x="6365" y="3576"/>
                </a:lnTo>
                <a:lnTo>
                  <a:pt x="6365" y="0"/>
                </a:lnTo>
                <a:lnTo>
                  <a:pt x="5804" y="0"/>
                </a:lnTo>
                <a:lnTo>
                  <a:pt x="5804" y="1"/>
                </a:lnTo>
                <a:lnTo>
                  <a:pt x="5243" y="597"/>
                </a:lnTo>
                <a:lnTo>
                  <a:pt x="5243" y="0"/>
                </a:lnTo>
                <a:lnTo>
                  <a:pt x="4681" y="0"/>
                </a:lnTo>
                <a:lnTo>
                  <a:pt x="3744" y="994"/>
                </a:lnTo>
                <a:lnTo>
                  <a:pt x="3744" y="3576"/>
                </a:lnTo>
                <a:lnTo>
                  <a:pt x="4120" y="3576"/>
                </a:lnTo>
                <a:lnTo>
                  <a:pt x="4120" y="1193"/>
                </a:lnTo>
                <a:lnTo>
                  <a:pt x="4868" y="398"/>
                </a:lnTo>
                <a:lnTo>
                  <a:pt x="4868" y="3576"/>
                </a:lnTo>
                <a:lnTo>
                  <a:pt x="5243" y="3576"/>
                </a:lnTo>
                <a:lnTo>
                  <a:pt x="5243" y="1193"/>
                </a:lnTo>
                <a:lnTo>
                  <a:pt x="5991" y="398"/>
                </a:lnTo>
                <a:lnTo>
                  <a:pt x="5991" y="3576"/>
                </a:lnTo>
                <a:close/>
                <a:moveTo>
                  <a:pt x="1873" y="3576"/>
                </a:moveTo>
                <a:lnTo>
                  <a:pt x="3370" y="3576"/>
                </a:lnTo>
                <a:lnTo>
                  <a:pt x="3370" y="0"/>
                </a:lnTo>
                <a:lnTo>
                  <a:pt x="1873" y="0"/>
                </a:lnTo>
                <a:lnTo>
                  <a:pt x="1873" y="3576"/>
                </a:lnTo>
                <a:close/>
                <a:moveTo>
                  <a:pt x="2247" y="398"/>
                </a:moveTo>
                <a:lnTo>
                  <a:pt x="2996" y="398"/>
                </a:lnTo>
                <a:lnTo>
                  <a:pt x="2996" y="3178"/>
                </a:lnTo>
                <a:lnTo>
                  <a:pt x="2247" y="3178"/>
                </a:lnTo>
                <a:lnTo>
                  <a:pt x="2247" y="398"/>
                </a:lnTo>
                <a:close/>
                <a:moveTo>
                  <a:pt x="0" y="3576"/>
                </a:moveTo>
                <a:lnTo>
                  <a:pt x="1499" y="3576"/>
                </a:lnTo>
                <a:lnTo>
                  <a:pt x="1499" y="0"/>
                </a:lnTo>
                <a:lnTo>
                  <a:pt x="936" y="0"/>
                </a:lnTo>
                <a:lnTo>
                  <a:pt x="0" y="994"/>
                </a:lnTo>
                <a:lnTo>
                  <a:pt x="0" y="3576"/>
                </a:lnTo>
                <a:close/>
                <a:moveTo>
                  <a:pt x="375" y="1193"/>
                </a:moveTo>
                <a:lnTo>
                  <a:pt x="1123" y="398"/>
                </a:lnTo>
                <a:lnTo>
                  <a:pt x="1123" y="3178"/>
                </a:lnTo>
                <a:lnTo>
                  <a:pt x="375" y="3178"/>
                </a:lnTo>
                <a:lnTo>
                  <a:pt x="375" y="1193"/>
                </a:lnTo>
                <a:close/>
                <a:moveTo>
                  <a:pt x="2621" y="4768"/>
                </a:moveTo>
                <a:lnTo>
                  <a:pt x="0" y="4768"/>
                </a:lnTo>
                <a:lnTo>
                  <a:pt x="0" y="6755"/>
                </a:lnTo>
                <a:lnTo>
                  <a:pt x="375" y="6755"/>
                </a:lnTo>
                <a:lnTo>
                  <a:pt x="375" y="6357"/>
                </a:lnTo>
                <a:lnTo>
                  <a:pt x="2621" y="6357"/>
                </a:lnTo>
                <a:lnTo>
                  <a:pt x="2621" y="4768"/>
                </a:lnTo>
                <a:close/>
                <a:moveTo>
                  <a:pt x="2247" y="5960"/>
                </a:moveTo>
                <a:lnTo>
                  <a:pt x="375" y="5960"/>
                </a:lnTo>
                <a:lnTo>
                  <a:pt x="375" y="5166"/>
                </a:lnTo>
                <a:lnTo>
                  <a:pt x="2247" y="5166"/>
                </a:lnTo>
                <a:lnTo>
                  <a:pt x="2247" y="5960"/>
                </a:lnTo>
                <a:close/>
              </a:path>
            </a:pathLst>
          </a:custGeom>
          <a:solidFill>
            <a:srgbClr val="2F444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2813" y="4613275"/>
            <a:ext cx="10783887" cy="21907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20" dirty="0">
                <a:solidFill>
                  <a:srgbClr val="2F444E"/>
                </a:solidFill>
                <a:latin typeface="+mn-lt"/>
                <a:cs typeface="+mn-cs"/>
              </a:rPr>
              <a:t>26 декабря 2017 года Банк ДОМ.РФ («Российский капитал») вошел в состав единого института развития в жилищной сфере. </a:t>
            </a:r>
          </a:p>
          <a:p>
            <a:pPr defTabSz="182889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800" spc="-20" dirty="0">
                <a:solidFill>
                  <a:srgbClr val="2F444E"/>
                </a:solidFill>
                <a:latin typeface="+mn-lt"/>
                <a:cs typeface="+mn-cs"/>
              </a:rPr>
              <a:t>100% акций банка принадлежат АО «ДОМ.РФ» (АИЖК).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2188" y="1863725"/>
            <a:ext cx="22625050" cy="1211263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Кратко о банке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2188" y="8734425"/>
            <a:ext cx="4116387" cy="7953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-100" dirty="0">
                <a:solidFill>
                  <a:srgbClr val="2F444E"/>
                </a:solidFill>
                <a:latin typeface="+mn-lt"/>
                <a:cs typeface="+mn-cs"/>
              </a:rPr>
              <a:t>1993</a:t>
            </a:r>
            <a:endParaRPr lang="ru-RU" sz="5000" b="1" spc="-10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 rot="5400000">
            <a:off x="2931319" y="7774781"/>
            <a:ext cx="25400" cy="3729038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6950" y="9809163"/>
            <a:ext cx="4584700" cy="21923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Акционерное общество «Банк ДОМ.РФ» («Российский капитал») основано в 1993 году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и действует на основании лицензии ЦБ РФ № 2312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5525" y="8734425"/>
            <a:ext cx="4116388" cy="7953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spc="-190" dirty="0">
                <a:solidFill>
                  <a:srgbClr val="2F444E"/>
                </a:solidFill>
                <a:latin typeface="+mn-lt"/>
                <a:cs typeface="+mn-cs"/>
              </a:rPr>
              <a:t>34 офисов</a:t>
            </a:r>
          </a:p>
        </p:txBody>
      </p:sp>
      <p:sp>
        <p:nvSpPr>
          <p:cNvPr id="39947" name="Rectangle 7"/>
          <p:cNvSpPr>
            <a:spLocks noChangeArrowheads="1"/>
          </p:cNvSpPr>
          <p:nvPr/>
        </p:nvSpPr>
        <p:spPr bwMode="auto">
          <a:xfrm rot="5400000">
            <a:off x="8045450" y="7775575"/>
            <a:ext cx="25400" cy="372745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0288" y="9809163"/>
            <a:ext cx="4005262" cy="21923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Сеть банка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насчитывает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>34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 офиса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в 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>21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 регионе России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02963" y="8734425"/>
            <a:ext cx="2257425" cy="7953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spc="-100" dirty="0">
                <a:solidFill>
                  <a:srgbClr val="2F444E"/>
                </a:solidFill>
                <a:latin typeface="+mn-lt"/>
                <a:cs typeface="+mn-cs"/>
              </a:rPr>
              <a:t>ВВ</a:t>
            </a:r>
            <a:r>
              <a:rPr lang="en-US" sz="5000" b="1" spc="-100" dirty="0">
                <a:solidFill>
                  <a:srgbClr val="2F444E"/>
                </a:solidFill>
                <a:latin typeface="+mn-lt"/>
                <a:cs typeface="+mn-cs"/>
              </a:rPr>
              <a:t>-</a:t>
            </a:r>
            <a:endParaRPr lang="ru-RU" sz="5000" b="1" spc="-10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39950" name="Rectangle 7"/>
          <p:cNvSpPr>
            <a:spLocks noChangeArrowheads="1"/>
          </p:cNvSpPr>
          <p:nvPr/>
        </p:nvSpPr>
        <p:spPr bwMode="auto">
          <a:xfrm rot="5400000">
            <a:off x="12465051" y="8253412"/>
            <a:ext cx="25400" cy="2771775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07725" y="9809163"/>
            <a:ext cx="3319463" cy="21923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Долгосрочные рейтинги дефолта эмитента («РДЭ») поместило в список </a:t>
            </a:r>
            <a:r>
              <a:rPr lang="ru-RU" sz="2400" spc="-20" dirty="0" err="1">
                <a:solidFill>
                  <a:srgbClr val="2F444E"/>
                </a:solidFill>
                <a:latin typeface="+mn-lt"/>
                <a:cs typeface="+mn-cs"/>
              </a:rPr>
              <a:t>Rating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ru-RU" sz="2400" spc="-20" dirty="0" err="1">
                <a:solidFill>
                  <a:srgbClr val="2F444E"/>
                </a:solidFill>
                <a:latin typeface="+mn-lt"/>
                <a:cs typeface="+mn-cs"/>
              </a:rPr>
              <a:t>Watch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 «спекулятивный», 25.04.2019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87650" y="8734425"/>
            <a:ext cx="4094163" cy="7953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spc="-120" dirty="0">
                <a:solidFill>
                  <a:srgbClr val="2F444E"/>
                </a:solidFill>
                <a:latin typeface="+mn-lt"/>
                <a:cs typeface="+mn-cs"/>
              </a:rPr>
              <a:t>ВВВ(</a:t>
            </a:r>
            <a:r>
              <a:rPr lang="en-US" sz="5000" b="1" spc="-120" dirty="0">
                <a:solidFill>
                  <a:srgbClr val="2F444E"/>
                </a:solidFill>
                <a:latin typeface="+mn-lt"/>
                <a:cs typeface="+mn-cs"/>
              </a:rPr>
              <a:t>RU)</a:t>
            </a:r>
            <a:endParaRPr lang="ru-RU" sz="5000" b="1" spc="-12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39953" name="Rectangle 7"/>
          <p:cNvSpPr>
            <a:spLocks noChangeArrowheads="1"/>
          </p:cNvSpPr>
          <p:nvPr/>
        </p:nvSpPr>
        <p:spPr bwMode="auto">
          <a:xfrm rot="5400000">
            <a:off x="17281525" y="7921625"/>
            <a:ext cx="25400" cy="343535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92413" y="9809163"/>
            <a:ext cx="4065587" cy="21923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Рейтинг </a:t>
            </a:r>
            <a:r>
              <a:rPr lang="ru-RU" sz="2400" spc="-20" dirty="0" err="1">
                <a:solidFill>
                  <a:srgbClr val="2F444E"/>
                </a:solidFill>
                <a:latin typeface="+mn-lt"/>
                <a:cs typeface="+mn-cs"/>
              </a:rPr>
              <a:t>кредито-способности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от рейтингового агентства АКРА, </a:t>
            </a:r>
            <a:endParaRPr lang="en-US" sz="2400" spc="-20" dirty="0">
              <a:solidFill>
                <a:srgbClr val="2F444E"/>
              </a:solidFill>
              <a:latin typeface="+mn-lt"/>
              <a:cs typeface="+mn-cs"/>
            </a:endParaRP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прогноз «Позитивный», рейтинг присвоен впервые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14.01.2019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24763" y="8734425"/>
            <a:ext cx="2962275" cy="7953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-100" dirty="0" err="1">
                <a:solidFill>
                  <a:srgbClr val="2F444E"/>
                </a:solidFill>
                <a:latin typeface="+mn-lt"/>
                <a:cs typeface="+mn-cs"/>
              </a:rPr>
              <a:t>ruBBB</a:t>
            </a:r>
            <a:endParaRPr lang="ru-RU" sz="5000" b="1" spc="-10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39956" name="Rectangle 7"/>
          <p:cNvSpPr>
            <a:spLocks noChangeArrowheads="1"/>
          </p:cNvSpPr>
          <p:nvPr/>
        </p:nvSpPr>
        <p:spPr bwMode="auto">
          <a:xfrm rot="5400000">
            <a:off x="21795582" y="8243093"/>
            <a:ext cx="25400" cy="2792413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29525" y="9809163"/>
            <a:ext cx="3670300" cy="21923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Рейтинг </a:t>
            </a:r>
            <a:r>
              <a:rPr lang="ru-RU" sz="2400" spc="-20" dirty="0" err="1">
                <a:solidFill>
                  <a:srgbClr val="2F444E"/>
                </a:solidFill>
                <a:latin typeface="+mn-lt"/>
                <a:cs typeface="+mn-cs"/>
              </a:rPr>
              <a:t>кредито-способности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  <a:t/>
            </a:r>
            <a:br>
              <a:rPr lang="en-US" sz="2400" spc="-20" dirty="0">
                <a:solidFill>
                  <a:srgbClr val="2F444E"/>
                </a:solidFill>
                <a:latin typeface="+mn-lt"/>
                <a:cs typeface="+mn-cs"/>
              </a:rPr>
            </a:b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от рейтингового агентства RAEX («Эксперт РА»),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прогноз «</a:t>
            </a:r>
            <a:r>
              <a:rPr lang="ru-RU" sz="2400" spc="-20" dirty="0" err="1">
                <a:solidFill>
                  <a:srgbClr val="2F444E"/>
                </a:solidFill>
                <a:latin typeface="+mn-lt"/>
                <a:cs typeface="+mn-cs"/>
              </a:rPr>
              <a:t>Cтабильный</a:t>
            </a: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»,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12.12.2018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20FB295D-C7D6-4FA4-8039-E24E77059082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3"/>
          <p:cNvSpPr>
            <a:spLocks noChangeArrowheads="1"/>
          </p:cNvSpPr>
          <p:nvPr/>
        </p:nvSpPr>
        <p:spPr bwMode="auto">
          <a:xfrm>
            <a:off x="12803188" y="3854450"/>
            <a:ext cx="11582400" cy="335280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41986" name="Rectangle 55"/>
          <p:cNvSpPr>
            <a:spLocks noChangeArrowheads="1"/>
          </p:cNvSpPr>
          <p:nvPr/>
        </p:nvSpPr>
        <p:spPr bwMode="auto">
          <a:xfrm>
            <a:off x="14871700" y="5897563"/>
            <a:ext cx="8323263" cy="3810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grpSp>
        <p:nvGrpSpPr>
          <p:cNvPr id="41987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42018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42019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42020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51113" y="1863725"/>
            <a:ext cx="20766087" cy="8080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spc="-20" dirty="0">
                <a:solidFill>
                  <a:srgbClr val="2F444E"/>
                </a:solidFill>
                <a:latin typeface="+mn-lt"/>
                <a:cs typeface="+mn-cs"/>
              </a:rPr>
              <a:t>Дебетовая карта ДОМ.РФ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Карта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B9A79A70-00DA-4013-8EAD-ACAF9BC2A837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94013" y="10891838"/>
            <a:ext cx="2278062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cap="all" spc="-40" dirty="0">
                <a:solidFill>
                  <a:srgbClr val="2F444E"/>
                </a:solidFill>
                <a:latin typeface="+mn-lt"/>
                <a:cs typeface="+mn-cs"/>
              </a:rPr>
              <a:t>Начисление процентов на остаток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189575" y="11020425"/>
            <a:ext cx="4338638" cy="5905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spc="-50" dirty="0">
                <a:solidFill>
                  <a:srgbClr val="2F444E"/>
                </a:solidFill>
                <a:latin typeface="+mn-lt"/>
                <a:cs typeface="+mn-cs"/>
              </a:rPr>
              <a:t>6% - до 500 000 рублей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spc="-50" dirty="0">
                <a:solidFill>
                  <a:srgbClr val="2F444E"/>
                </a:solidFill>
                <a:latin typeface="+mn-lt"/>
                <a:cs typeface="+mn-cs"/>
              </a:rPr>
              <a:t>3% - от 500 000 рублей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862300" y="4767263"/>
            <a:ext cx="6545263" cy="1127125"/>
          </a:xfrm>
          <a:prstGeom prst="rect">
            <a:avLst/>
          </a:prstGeom>
        </p:spPr>
        <p:txBody>
          <a:bodyPr/>
          <a:lstStyle/>
          <a:p>
            <a:pPr algn="ct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-100" dirty="0">
                <a:solidFill>
                  <a:srgbClr val="2F444E"/>
                </a:solidFill>
                <a:latin typeface="+mn-lt"/>
                <a:cs typeface="+mn-cs"/>
              </a:rPr>
              <a:t>5</a:t>
            </a:r>
            <a:r>
              <a:rPr lang="en-US" sz="3200" b="1" spc="-10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ru-RU" spc="-100" dirty="0">
                <a:solidFill>
                  <a:srgbClr val="2F444E"/>
                </a:solidFill>
                <a:latin typeface="+mn-lt"/>
                <a:cs typeface="+mn-cs"/>
              </a:rPr>
              <a:t>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594013" y="9242425"/>
            <a:ext cx="2278062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cap="all" spc="-40" dirty="0">
                <a:solidFill>
                  <a:srgbClr val="2F444E"/>
                </a:solidFill>
                <a:latin typeface="+mn-lt"/>
                <a:cs typeface="+mn-cs"/>
              </a:rPr>
              <a:t>Повышенный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cap="all" spc="-40" dirty="0">
                <a:solidFill>
                  <a:srgbClr val="2F444E"/>
                </a:solidFill>
                <a:latin typeface="+mn-lt"/>
                <a:cs typeface="+mn-cs"/>
              </a:rPr>
              <a:t>кэшбэк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189575" y="8669338"/>
            <a:ext cx="4725988" cy="15049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spc="-40" dirty="0">
                <a:solidFill>
                  <a:srgbClr val="2F444E"/>
                </a:solidFill>
                <a:latin typeface="+mn-lt"/>
                <a:cs typeface="+mn-cs"/>
              </a:rPr>
              <a:t>5% </a:t>
            </a:r>
            <a:r>
              <a:rPr lang="ru-RU" sz="1800" spc="-40" dirty="0">
                <a:solidFill>
                  <a:srgbClr val="2F444E"/>
                </a:solidFill>
                <a:latin typeface="+mn-lt"/>
                <a:cs typeface="+mn-cs"/>
              </a:rPr>
              <a:t>на покупки в категории ДОМ:</a:t>
            </a:r>
          </a:p>
          <a:p>
            <a:pPr marL="285750" indent="-285750" defTabSz="182889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spc="-40" dirty="0">
                <a:solidFill>
                  <a:srgbClr val="2F444E"/>
                </a:solidFill>
                <a:latin typeface="+mn-lt"/>
                <a:cs typeface="+mn-cs"/>
              </a:rPr>
              <a:t>Все для ремонта</a:t>
            </a:r>
          </a:p>
          <a:p>
            <a:pPr marL="285750" indent="-285750" defTabSz="182889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spc="-40" dirty="0">
                <a:solidFill>
                  <a:srgbClr val="2F444E"/>
                </a:solidFill>
                <a:latin typeface="+mn-lt"/>
                <a:cs typeface="+mn-cs"/>
              </a:rPr>
              <a:t>Мебель и бытовые принадлежности</a:t>
            </a:r>
          </a:p>
          <a:p>
            <a:pPr marL="285750" indent="-285750" defTabSz="182889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spc="-40" dirty="0">
                <a:solidFill>
                  <a:srgbClr val="2F444E"/>
                </a:solidFill>
                <a:latin typeface="+mn-lt"/>
                <a:cs typeface="+mn-cs"/>
              </a:rPr>
              <a:t>Товары для дома</a:t>
            </a:r>
          </a:p>
        </p:txBody>
      </p:sp>
      <p:pic>
        <p:nvPicPr>
          <p:cNvPr id="41996" name="Рисунок 4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0421">
            <a:off x="19253200" y="1174750"/>
            <a:ext cx="630713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Прямоугольник 50"/>
          <p:cNvSpPr>
            <a:spLocks noChangeArrowheads="1"/>
          </p:cNvSpPr>
          <p:nvPr/>
        </p:nvSpPr>
        <p:spPr bwMode="auto">
          <a:xfrm>
            <a:off x="3798888" y="10718800"/>
            <a:ext cx="99742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>
                <a:latin typeface="Segoe UI Light" pitchFamily="34" charset="0"/>
              </a:rPr>
              <a:t>снятие наличных без комиссии по всему миру</a:t>
            </a:r>
          </a:p>
        </p:txBody>
      </p:sp>
      <p:sp>
        <p:nvSpPr>
          <p:cNvPr id="41998" name="TextBox 51"/>
          <p:cNvSpPr txBox="1">
            <a:spLocks noChangeArrowheads="1"/>
          </p:cNvSpPr>
          <p:nvPr/>
        </p:nvSpPr>
        <p:spPr bwMode="auto">
          <a:xfrm>
            <a:off x="3803650" y="11441113"/>
            <a:ext cx="96250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>
                <a:latin typeface="Segoe UI Light" pitchFamily="34" charset="0"/>
              </a:rPr>
              <a:t>переводы</a:t>
            </a:r>
            <a:r>
              <a:rPr lang="ru-RU" sz="3000">
                <a:latin typeface="Segoe UI Light" pitchFamily="34" charset="0"/>
              </a:rPr>
              <a:t> </a:t>
            </a:r>
            <a:r>
              <a:rPr lang="ru-RU" sz="3000" b="1">
                <a:latin typeface="Segoe UI Light" pitchFamily="34" charset="0"/>
              </a:rPr>
              <a:t>с карты на карту любого банка без комиссии     </a:t>
            </a:r>
            <a:endParaRPr lang="en-US" sz="3000" b="1"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51113" y="2616200"/>
            <a:ext cx="20766087" cy="80803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spc="-20" dirty="0">
                <a:solidFill>
                  <a:srgbClr val="9FC54E"/>
                </a:solidFill>
                <a:latin typeface="+mn-lt"/>
                <a:cs typeface="+mn-cs"/>
              </a:rPr>
              <a:t>Лучшая карта с выгодным кэшбэком при покупке квартиры</a:t>
            </a:r>
          </a:p>
        </p:txBody>
      </p:sp>
      <p:pic>
        <p:nvPicPr>
          <p:cNvPr id="42000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4450"/>
            <a:ext cx="12803188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1" name="TextBox 35"/>
          <p:cNvSpPr txBox="1">
            <a:spLocks noChangeArrowheads="1"/>
          </p:cNvSpPr>
          <p:nvPr/>
        </p:nvSpPr>
        <p:spPr bwMode="auto">
          <a:xfrm>
            <a:off x="3803650" y="12169775"/>
            <a:ext cx="96059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3000" b="1">
                <a:latin typeface="Segoe UI Light" pitchFamily="34" charset="0"/>
              </a:rPr>
              <a:t>оплата ЖКХ, налогов и штрафов</a:t>
            </a:r>
            <a:r>
              <a:rPr lang="en-US" sz="3000" b="1">
                <a:latin typeface="Segoe UI Light" pitchFamily="34" charset="0"/>
              </a:rPr>
              <a:t> </a:t>
            </a:r>
            <a:r>
              <a:rPr lang="ru-RU" sz="3000" b="1">
                <a:latin typeface="Segoe UI Light" pitchFamily="34" charset="0"/>
              </a:rPr>
              <a:t>без комиссии </a:t>
            </a:r>
            <a:endParaRPr lang="en-US" sz="3000">
              <a:latin typeface="Segoe UI Light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5562263" y="10598150"/>
            <a:ext cx="76327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5562263" y="8366125"/>
            <a:ext cx="76327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5582900" y="12101513"/>
            <a:ext cx="76327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562263" y="5997575"/>
            <a:ext cx="8489950" cy="7556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40" dirty="0">
                <a:solidFill>
                  <a:srgbClr val="2F444E"/>
                </a:solidFill>
                <a:latin typeface="+mn-lt"/>
                <a:cs typeface="+mn-cs"/>
              </a:rPr>
              <a:t>Кэшбэк на покупки к предстоящему ремонту</a:t>
            </a:r>
          </a:p>
        </p:txBody>
      </p:sp>
      <p:pic>
        <p:nvPicPr>
          <p:cNvPr id="42006" name="Рисунок 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1488" y="10742613"/>
            <a:ext cx="590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7" name="Рисунок 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0538" y="11369675"/>
            <a:ext cx="5715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8" name="Рисунок 4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0538" y="12134850"/>
            <a:ext cx="6302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9" name="TextBox 28"/>
          <p:cNvSpPr txBox="1">
            <a:spLocks noChangeArrowheads="1"/>
          </p:cNvSpPr>
          <p:nvPr/>
        </p:nvSpPr>
        <p:spPr bwMode="auto">
          <a:xfrm>
            <a:off x="617538" y="7505700"/>
            <a:ext cx="16092487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>
                <a:latin typeface="Segoe UI Light" pitchFamily="34" charset="0"/>
              </a:rPr>
              <a:t>Погашение платежей по ипотеке </a:t>
            </a:r>
            <a:r>
              <a:rPr lang="ru-RU" sz="3200" b="1">
                <a:latin typeface="Segoe UI Light" pitchFamily="34" charset="0"/>
              </a:rPr>
              <a:t>без комиссии и визита в офис</a:t>
            </a:r>
            <a:endParaRPr lang="en-US" sz="3200" b="1">
              <a:latin typeface="Segoe UI Light" pitchFamily="34" charset="0"/>
            </a:endParaRPr>
          </a:p>
        </p:txBody>
      </p:sp>
      <p:sp>
        <p:nvSpPr>
          <p:cNvPr id="42010" name="Rectangle 55"/>
          <p:cNvSpPr>
            <a:spLocks noChangeArrowheads="1"/>
          </p:cNvSpPr>
          <p:nvPr/>
        </p:nvSpPr>
        <p:spPr bwMode="auto">
          <a:xfrm>
            <a:off x="787400" y="10387013"/>
            <a:ext cx="8323263" cy="38100"/>
          </a:xfrm>
          <a:prstGeom prst="rect">
            <a:avLst/>
          </a:prstGeom>
          <a:solidFill>
            <a:srgbClr val="95C12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42011" name="Прямоугольник 31"/>
          <p:cNvSpPr>
            <a:spLocks noChangeArrowheads="1"/>
          </p:cNvSpPr>
          <p:nvPr/>
        </p:nvSpPr>
        <p:spPr bwMode="auto">
          <a:xfrm>
            <a:off x="1227138" y="8755063"/>
            <a:ext cx="10818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2900">
                <a:latin typeface="Segoe UI Light" pitchFamily="34" charset="0"/>
              </a:rPr>
              <a:t>Перевод с карты другого банка на сайте</a:t>
            </a:r>
          </a:p>
        </p:txBody>
      </p:sp>
      <p:sp>
        <p:nvSpPr>
          <p:cNvPr id="42012" name="Прямоугольник 36"/>
          <p:cNvSpPr>
            <a:spLocks noChangeArrowheads="1"/>
          </p:cNvSpPr>
          <p:nvPr/>
        </p:nvSpPr>
        <p:spPr bwMode="auto">
          <a:xfrm>
            <a:off x="1227138" y="8153400"/>
            <a:ext cx="1081881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ct val="150000"/>
            </a:pPr>
            <a:r>
              <a:rPr lang="ru-RU" sz="2900">
                <a:latin typeface="Segoe UI Light" pitchFamily="34" charset="0"/>
              </a:rPr>
              <a:t>Перевод с карты другого банка в мобильном приложении</a:t>
            </a:r>
          </a:p>
        </p:txBody>
      </p:sp>
      <p:sp>
        <p:nvSpPr>
          <p:cNvPr id="42013" name="Прямоугольник 37"/>
          <p:cNvSpPr>
            <a:spLocks noChangeArrowheads="1"/>
          </p:cNvSpPr>
          <p:nvPr/>
        </p:nvSpPr>
        <p:spPr bwMode="auto">
          <a:xfrm>
            <a:off x="1227138" y="9353550"/>
            <a:ext cx="121824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900">
                <a:latin typeface="Segoe UI Light" pitchFamily="34" charset="0"/>
              </a:rPr>
              <a:t>Через сервис </a:t>
            </a:r>
            <a:r>
              <a:rPr lang="en-US" sz="2900">
                <a:latin typeface="Segoe UI Light" pitchFamily="34" charset="0"/>
              </a:rPr>
              <a:t>QIWI</a:t>
            </a:r>
            <a:r>
              <a:rPr lang="ru-RU" sz="2900">
                <a:latin typeface="Segoe UI Light" pitchFamily="34" charset="0"/>
              </a:rPr>
              <a:t>*</a:t>
            </a:r>
          </a:p>
        </p:txBody>
      </p:sp>
      <p:sp>
        <p:nvSpPr>
          <p:cNvPr id="39" name="Freeform 64"/>
          <p:cNvSpPr>
            <a:spLocks/>
          </p:cNvSpPr>
          <p:nvPr/>
        </p:nvSpPr>
        <p:spPr bwMode="auto">
          <a:xfrm>
            <a:off x="500063" y="8267700"/>
            <a:ext cx="574675" cy="452438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28891">
              <a:defRPr/>
            </a:pPr>
            <a:endParaRPr lang="ru-RU" sz="1200"/>
          </a:p>
        </p:txBody>
      </p:sp>
      <p:sp>
        <p:nvSpPr>
          <p:cNvPr id="40" name="Freeform 64"/>
          <p:cNvSpPr>
            <a:spLocks/>
          </p:cNvSpPr>
          <p:nvPr/>
        </p:nvSpPr>
        <p:spPr bwMode="auto">
          <a:xfrm>
            <a:off x="500063" y="8775700"/>
            <a:ext cx="574675" cy="452438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28891">
              <a:defRPr/>
            </a:pPr>
            <a:endParaRPr lang="ru-RU" sz="1200"/>
          </a:p>
        </p:txBody>
      </p:sp>
      <p:sp>
        <p:nvSpPr>
          <p:cNvPr id="41" name="Freeform 64"/>
          <p:cNvSpPr>
            <a:spLocks/>
          </p:cNvSpPr>
          <p:nvPr/>
        </p:nvSpPr>
        <p:spPr bwMode="auto">
          <a:xfrm>
            <a:off x="500063" y="9282113"/>
            <a:ext cx="574675" cy="452437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88" y="320"/>
              </a:cxn>
              <a:cxn ang="0">
                <a:pos x="122" y="340"/>
              </a:cxn>
              <a:cxn ang="0">
                <a:pos x="184" y="452"/>
              </a:cxn>
              <a:cxn ang="0">
                <a:pos x="278" y="316"/>
              </a:cxn>
              <a:cxn ang="0">
                <a:pos x="434" y="148"/>
              </a:cxn>
              <a:cxn ang="0">
                <a:pos x="534" y="60"/>
              </a:cxn>
              <a:cxn ang="0">
                <a:pos x="632" y="0"/>
              </a:cxn>
              <a:cxn ang="0">
                <a:pos x="648" y="26"/>
              </a:cxn>
              <a:cxn ang="0">
                <a:pos x="566" y="98"/>
              </a:cxn>
              <a:cxn ang="0">
                <a:pos x="448" y="230"/>
              </a:cxn>
              <a:cxn ang="0">
                <a:pos x="346" y="360"/>
              </a:cxn>
              <a:cxn ang="0">
                <a:pos x="234" y="554"/>
              </a:cxn>
              <a:cxn ang="0">
                <a:pos x="144" y="618"/>
              </a:cxn>
              <a:cxn ang="0">
                <a:pos x="82" y="466"/>
              </a:cxn>
              <a:cxn ang="0">
                <a:pos x="42" y="404"/>
              </a:cxn>
              <a:cxn ang="0">
                <a:pos x="0" y="374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28891">
              <a:defRPr/>
            </a:pPr>
            <a:endParaRPr lang="ru-RU" sz="1200"/>
          </a:p>
        </p:txBody>
      </p:sp>
      <p:sp>
        <p:nvSpPr>
          <p:cNvPr id="42017" name="Прямоугольник 46"/>
          <p:cNvSpPr>
            <a:spLocks noChangeArrowheads="1"/>
          </p:cNvSpPr>
          <p:nvPr/>
        </p:nvSpPr>
        <p:spPr bwMode="auto">
          <a:xfrm>
            <a:off x="787400" y="13054013"/>
            <a:ext cx="1845151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300">
                <a:latin typeface="Segoe UI Light" pitchFamily="34" charset="0"/>
              </a:rPr>
              <a:t>* во всех регионах России, за исключением регионов присутствия Банка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44048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44049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44050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96950" y="7734300"/>
            <a:ext cx="8604250" cy="95408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20" dirty="0">
                <a:solidFill>
                  <a:srgbClr val="2F444E"/>
                </a:solidFill>
                <a:latin typeface="+mn-lt"/>
                <a:cs typeface="+mn-cs"/>
              </a:rPr>
              <a:t>Центр ипотечного кредитования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20" dirty="0">
                <a:solidFill>
                  <a:srgbClr val="2F444E"/>
                </a:solidFill>
                <a:latin typeface="+mn-lt"/>
                <a:cs typeface="+mn-cs"/>
              </a:rPr>
              <a:t>Филиал «Санкт-Петербургский»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Ипотека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3C59203C-FCA8-45F2-904B-953A249FE988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pic>
        <p:nvPicPr>
          <p:cNvPr id="44037" name="Рисунок 37" descr="0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6588"/>
            <a:ext cx="24385588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996950" y="8713788"/>
            <a:ext cx="1279525" cy="3619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Адрес: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76475" y="8713788"/>
            <a:ext cx="7305675" cy="3619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2F444E"/>
                </a:solidFill>
                <a:latin typeface="+mn-lt"/>
                <a:cs typeface="+mn-cs"/>
              </a:rPr>
              <a:t>Санкт-Петербург, ул. Садовая, д. 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8538" y="9485313"/>
            <a:ext cx="5700712" cy="36195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20" dirty="0">
                <a:solidFill>
                  <a:srgbClr val="2F444E"/>
                </a:solidFill>
                <a:latin typeface="+mn-lt"/>
                <a:cs typeface="+mn-cs"/>
              </a:rPr>
              <a:t>Ответственные сотрудники: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96950" y="10015538"/>
          <a:ext cx="22956838" cy="3702050"/>
        </p:xfrm>
        <a:graphic>
          <a:graphicData uri="http://schemas.openxmlformats.org/drawingml/2006/table">
            <a:tbl>
              <a:tblPr/>
              <a:tblGrid>
                <a:gridCol w="5888038"/>
                <a:gridCol w="5683250"/>
                <a:gridCol w="5594350"/>
                <a:gridCol w="5791200"/>
              </a:tblGrid>
              <a:tr h="3702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Олонцева Ольга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Моб.: +7 911 168 98 77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E-mail: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4"/>
                        </a:rPr>
                        <a:t>olga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4"/>
                        </a:rPr>
                        <a:t>.olonceva@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4"/>
                        </a:rPr>
                        <a:t>domrf.ru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Платонова Мария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Моб.: +7 921 335 74 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E-mail: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5"/>
                        </a:rPr>
                        <a:t>mariia.platonova@domrf.ru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Руководитель направления продаж: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Леонтьев Алексей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Моб.: +7 920 906 43 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E-mail: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5"/>
                        </a:rPr>
                        <a:t>aleksei.leontev@domrf.ru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Руководитель Центра Ипотечного кредитования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Фещенко Анна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Моб.: +7 913 557 28 70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E-mail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: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  <a:hlinkClick r:id="rId6"/>
                        </a:rPr>
                        <a:t>anna.feshchenko@domrf.ru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3793788" y="3857625"/>
            <a:ext cx="10591800" cy="3348038"/>
          </a:xfrm>
          <a:prstGeom prst="rect">
            <a:avLst/>
          </a:prstGeom>
          <a:solidFill>
            <a:srgbClr val="EDF4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grpSp>
        <p:nvGrpSpPr>
          <p:cNvPr id="17410" name="Группа 97"/>
          <p:cNvGrpSpPr>
            <a:grpSpLocks/>
          </p:cNvGrpSpPr>
          <p:nvPr/>
        </p:nvGrpSpPr>
        <p:grpSpPr bwMode="auto">
          <a:xfrm>
            <a:off x="3721100" y="8023225"/>
            <a:ext cx="1574800" cy="1323975"/>
            <a:chOff x="3721100" y="8023225"/>
            <a:chExt cx="1574800" cy="1323976"/>
          </a:xfrm>
        </p:grpSpPr>
        <p:sp>
          <p:nvSpPr>
            <p:cNvPr id="17451" name="Freeform 40"/>
            <p:cNvSpPr>
              <a:spLocks/>
            </p:cNvSpPr>
            <p:nvPr/>
          </p:nvSpPr>
          <p:spPr bwMode="auto">
            <a:xfrm>
              <a:off x="3949700" y="8023225"/>
              <a:ext cx="844550" cy="1323975"/>
            </a:xfrm>
            <a:custGeom>
              <a:avLst/>
              <a:gdLst>
                <a:gd name="T0" fmla="*/ 40 w 1064"/>
                <a:gd name="T1" fmla="*/ 1650 h 1669"/>
                <a:gd name="T2" fmla="*/ 38 w 1064"/>
                <a:gd name="T3" fmla="*/ 1657 h 1669"/>
                <a:gd name="T4" fmla="*/ 35 w 1064"/>
                <a:gd name="T5" fmla="*/ 1663 h 1669"/>
                <a:gd name="T6" fmla="*/ 27 w 1064"/>
                <a:gd name="T7" fmla="*/ 1667 h 1669"/>
                <a:gd name="T8" fmla="*/ 21 w 1064"/>
                <a:gd name="T9" fmla="*/ 1669 h 1669"/>
                <a:gd name="T10" fmla="*/ 13 w 1064"/>
                <a:gd name="T11" fmla="*/ 1667 h 1669"/>
                <a:gd name="T12" fmla="*/ 6 w 1064"/>
                <a:gd name="T13" fmla="*/ 1663 h 1669"/>
                <a:gd name="T14" fmla="*/ 2 w 1064"/>
                <a:gd name="T15" fmla="*/ 1657 h 1669"/>
                <a:gd name="T16" fmla="*/ 0 w 1064"/>
                <a:gd name="T17" fmla="*/ 1650 h 1669"/>
                <a:gd name="T18" fmla="*/ 0 w 1064"/>
                <a:gd name="T19" fmla="*/ 61 h 1669"/>
                <a:gd name="T20" fmla="*/ 2 w 1064"/>
                <a:gd name="T21" fmla="*/ 48 h 1669"/>
                <a:gd name="T22" fmla="*/ 8 w 1064"/>
                <a:gd name="T23" fmla="*/ 37 h 1669"/>
                <a:gd name="T24" fmla="*/ 13 w 1064"/>
                <a:gd name="T25" fmla="*/ 25 h 1669"/>
                <a:gd name="T26" fmla="*/ 23 w 1064"/>
                <a:gd name="T27" fmla="*/ 17 h 1669"/>
                <a:gd name="T28" fmla="*/ 35 w 1064"/>
                <a:gd name="T29" fmla="*/ 10 h 1669"/>
                <a:gd name="T30" fmla="*/ 46 w 1064"/>
                <a:gd name="T31" fmla="*/ 6 h 1669"/>
                <a:gd name="T32" fmla="*/ 59 w 1064"/>
                <a:gd name="T33" fmla="*/ 2 h 1669"/>
                <a:gd name="T34" fmla="*/ 73 w 1064"/>
                <a:gd name="T35" fmla="*/ 0 h 1669"/>
                <a:gd name="T36" fmla="*/ 991 w 1064"/>
                <a:gd name="T37" fmla="*/ 0 h 1669"/>
                <a:gd name="T38" fmla="*/ 1004 w 1064"/>
                <a:gd name="T39" fmla="*/ 2 h 1669"/>
                <a:gd name="T40" fmla="*/ 1018 w 1064"/>
                <a:gd name="T41" fmla="*/ 6 h 1669"/>
                <a:gd name="T42" fmla="*/ 1029 w 1064"/>
                <a:gd name="T43" fmla="*/ 10 h 1669"/>
                <a:gd name="T44" fmla="*/ 1041 w 1064"/>
                <a:gd name="T45" fmla="*/ 17 h 1669"/>
                <a:gd name="T46" fmla="*/ 1041 w 1064"/>
                <a:gd name="T47" fmla="*/ 17 h 1669"/>
                <a:gd name="T48" fmla="*/ 1043 w 1064"/>
                <a:gd name="T49" fmla="*/ 17 h 1669"/>
                <a:gd name="T50" fmla="*/ 1050 w 1064"/>
                <a:gd name="T51" fmla="*/ 27 h 1669"/>
                <a:gd name="T52" fmla="*/ 1058 w 1064"/>
                <a:gd name="T53" fmla="*/ 37 h 1669"/>
                <a:gd name="T54" fmla="*/ 1062 w 1064"/>
                <a:gd name="T55" fmla="*/ 48 h 1669"/>
                <a:gd name="T56" fmla="*/ 1064 w 1064"/>
                <a:gd name="T57" fmla="*/ 61 h 1669"/>
                <a:gd name="T58" fmla="*/ 1064 w 1064"/>
                <a:gd name="T59" fmla="*/ 1650 h 1669"/>
                <a:gd name="T60" fmla="*/ 1062 w 1064"/>
                <a:gd name="T61" fmla="*/ 1657 h 1669"/>
                <a:gd name="T62" fmla="*/ 1058 w 1064"/>
                <a:gd name="T63" fmla="*/ 1663 h 1669"/>
                <a:gd name="T64" fmla="*/ 1052 w 1064"/>
                <a:gd name="T65" fmla="*/ 1667 h 1669"/>
                <a:gd name="T66" fmla="*/ 1045 w 1064"/>
                <a:gd name="T67" fmla="*/ 1669 h 1669"/>
                <a:gd name="T68" fmla="*/ 1037 w 1064"/>
                <a:gd name="T69" fmla="*/ 1667 h 1669"/>
                <a:gd name="T70" fmla="*/ 1031 w 1064"/>
                <a:gd name="T71" fmla="*/ 1663 h 1669"/>
                <a:gd name="T72" fmla="*/ 1027 w 1064"/>
                <a:gd name="T73" fmla="*/ 1657 h 1669"/>
                <a:gd name="T74" fmla="*/ 1025 w 1064"/>
                <a:gd name="T75" fmla="*/ 1650 h 1669"/>
                <a:gd name="T76" fmla="*/ 1025 w 1064"/>
                <a:gd name="T77" fmla="*/ 61 h 1669"/>
                <a:gd name="T78" fmla="*/ 1023 w 1064"/>
                <a:gd name="T79" fmla="*/ 54 h 1669"/>
                <a:gd name="T80" fmla="*/ 1018 w 1064"/>
                <a:gd name="T81" fmla="*/ 48 h 1669"/>
                <a:gd name="T82" fmla="*/ 1018 w 1064"/>
                <a:gd name="T83" fmla="*/ 48 h 1669"/>
                <a:gd name="T84" fmla="*/ 1012 w 1064"/>
                <a:gd name="T85" fmla="*/ 44 h 1669"/>
                <a:gd name="T86" fmla="*/ 1004 w 1064"/>
                <a:gd name="T87" fmla="*/ 42 h 1669"/>
                <a:gd name="T88" fmla="*/ 998 w 1064"/>
                <a:gd name="T89" fmla="*/ 40 h 1669"/>
                <a:gd name="T90" fmla="*/ 991 w 1064"/>
                <a:gd name="T91" fmla="*/ 38 h 1669"/>
                <a:gd name="T92" fmla="*/ 73 w 1064"/>
                <a:gd name="T93" fmla="*/ 38 h 1669"/>
                <a:gd name="T94" fmla="*/ 67 w 1064"/>
                <a:gd name="T95" fmla="*/ 40 h 1669"/>
                <a:gd name="T96" fmla="*/ 59 w 1064"/>
                <a:gd name="T97" fmla="*/ 42 h 1669"/>
                <a:gd name="T98" fmla="*/ 52 w 1064"/>
                <a:gd name="T99" fmla="*/ 44 h 1669"/>
                <a:gd name="T100" fmla="*/ 48 w 1064"/>
                <a:gd name="T101" fmla="*/ 48 h 1669"/>
                <a:gd name="T102" fmla="*/ 42 w 1064"/>
                <a:gd name="T103" fmla="*/ 54 h 1669"/>
                <a:gd name="T104" fmla="*/ 40 w 1064"/>
                <a:gd name="T105" fmla="*/ 61 h 1669"/>
                <a:gd name="T106" fmla="*/ 40 w 1064"/>
                <a:gd name="T107" fmla="*/ 1650 h 16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4"/>
                <a:gd name="T163" fmla="*/ 0 h 1669"/>
                <a:gd name="T164" fmla="*/ 1064 w 1064"/>
                <a:gd name="T165" fmla="*/ 1669 h 16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4" h="1669">
                  <a:moveTo>
                    <a:pt x="40" y="1650"/>
                  </a:moveTo>
                  <a:lnTo>
                    <a:pt x="38" y="1657"/>
                  </a:lnTo>
                  <a:lnTo>
                    <a:pt x="35" y="1663"/>
                  </a:lnTo>
                  <a:lnTo>
                    <a:pt x="27" y="1667"/>
                  </a:lnTo>
                  <a:lnTo>
                    <a:pt x="21" y="1669"/>
                  </a:lnTo>
                  <a:lnTo>
                    <a:pt x="13" y="1667"/>
                  </a:lnTo>
                  <a:lnTo>
                    <a:pt x="6" y="1663"/>
                  </a:lnTo>
                  <a:lnTo>
                    <a:pt x="2" y="1657"/>
                  </a:lnTo>
                  <a:lnTo>
                    <a:pt x="0" y="1650"/>
                  </a:lnTo>
                  <a:lnTo>
                    <a:pt x="0" y="61"/>
                  </a:lnTo>
                  <a:lnTo>
                    <a:pt x="2" y="48"/>
                  </a:lnTo>
                  <a:lnTo>
                    <a:pt x="8" y="37"/>
                  </a:lnTo>
                  <a:lnTo>
                    <a:pt x="13" y="25"/>
                  </a:lnTo>
                  <a:lnTo>
                    <a:pt x="23" y="17"/>
                  </a:lnTo>
                  <a:lnTo>
                    <a:pt x="35" y="10"/>
                  </a:lnTo>
                  <a:lnTo>
                    <a:pt x="46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991" y="0"/>
                  </a:lnTo>
                  <a:lnTo>
                    <a:pt x="1004" y="2"/>
                  </a:lnTo>
                  <a:lnTo>
                    <a:pt x="1018" y="6"/>
                  </a:lnTo>
                  <a:lnTo>
                    <a:pt x="1029" y="10"/>
                  </a:lnTo>
                  <a:lnTo>
                    <a:pt x="1041" y="17"/>
                  </a:lnTo>
                  <a:lnTo>
                    <a:pt x="1043" y="17"/>
                  </a:lnTo>
                  <a:lnTo>
                    <a:pt x="1050" y="27"/>
                  </a:lnTo>
                  <a:lnTo>
                    <a:pt x="1058" y="37"/>
                  </a:lnTo>
                  <a:lnTo>
                    <a:pt x="1062" y="48"/>
                  </a:lnTo>
                  <a:lnTo>
                    <a:pt x="1064" y="61"/>
                  </a:lnTo>
                  <a:lnTo>
                    <a:pt x="1064" y="1650"/>
                  </a:lnTo>
                  <a:lnTo>
                    <a:pt x="1062" y="1657"/>
                  </a:lnTo>
                  <a:lnTo>
                    <a:pt x="1058" y="1663"/>
                  </a:lnTo>
                  <a:lnTo>
                    <a:pt x="1052" y="1667"/>
                  </a:lnTo>
                  <a:lnTo>
                    <a:pt x="1045" y="1669"/>
                  </a:lnTo>
                  <a:lnTo>
                    <a:pt x="1037" y="1667"/>
                  </a:lnTo>
                  <a:lnTo>
                    <a:pt x="1031" y="1663"/>
                  </a:lnTo>
                  <a:lnTo>
                    <a:pt x="1027" y="1657"/>
                  </a:lnTo>
                  <a:lnTo>
                    <a:pt x="1025" y="1650"/>
                  </a:lnTo>
                  <a:lnTo>
                    <a:pt x="1025" y="61"/>
                  </a:lnTo>
                  <a:lnTo>
                    <a:pt x="1023" y="54"/>
                  </a:lnTo>
                  <a:lnTo>
                    <a:pt x="1018" y="48"/>
                  </a:lnTo>
                  <a:lnTo>
                    <a:pt x="1012" y="44"/>
                  </a:lnTo>
                  <a:lnTo>
                    <a:pt x="1004" y="42"/>
                  </a:lnTo>
                  <a:lnTo>
                    <a:pt x="998" y="40"/>
                  </a:lnTo>
                  <a:lnTo>
                    <a:pt x="991" y="38"/>
                  </a:lnTo>
                  <a:lnTo>
                    <a:pt x="73" y="38"/>
                  </a:lnTo>
                  <a:lnTo>
                    <a:pt x="67" y="40"/>
                  </a:lnTo>
                  <a:lnTo>
                    <a:pt x="59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40" y="61"/>
                  </a:lnTo>
                  <a:lnTo>
                    <a:pt x="40" y="165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2" name="Freeform 41"/>
            <p:cNvSpPr>
              <a:spLocks/>
            </p:cNvSpPr>
            <p:nvPr/>
          </p:nvSpPr>
          <p:spPr bwMode="auto">
            <a:xfrm>
              <a:off x="4297363" y="9110663"/>
              <a:ext cx="149225" cy="200025"/>
            </a:xfrm>
            <a:custGeom>
              <a:avLst/>
              <a:gdLst>
                <a:gd name="T0" fmla="*/ 0 w 188"/>
                <a:gd name="T1" fmla="*/ 254 h 254"/>
                <a:gd name="T2" fmla="*/ 0 w 188"/>
                <a:gd name="T3" fmla="*/ 254 h 254"/>
                <a:gd name="T4" fmla="*/ 0 w 188"/>
                <a:gd name="T5" fmla="*/ 0 h 254"/>
                <a:gd name="T6" fmla="*/ 188 w 188"/>
                <a:gd name="T7" fmla="*/ 0 h 254"/>
                <a:gd name="T8" fmla="*/ 188 w 188"/>
                <a:gd name="T9" fmla="*/ 254 h 254"/>
                <a:gd name="T10" fmla="*/ 0 w 188"/>
                <a:gd name="T11" fmla="*/ 254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"/>
                <a:gd name="T19" fmla="*/ 0 h 254"/>
                <a:gd name="T20" fmla="*/ 188 w 188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" h="254">
                  <a:moveTo>
                    <a:pt x="0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88" y="0"/>
                  </a:lnTo>
                  <a:lnTo>
                    <a:pt x="188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95C1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3" name="Freeform 42"/>
            <p:cNvSpPr>
              <a:spLocks noEditPoints="1"/>
            </p:cNvSpPr>
            <p:nvPr/>
          </p:nvSpPr>
          <p:spPr bwMode="auto">
            <a:xfrm>
              <a:off x="4283075" y="9093200"/>
              <a:ext cx="179388" cy="233363"/>
            </a:xfrm>
            <a:custGeom>
              <a:avLst/>
              <a:gdLst>
                <a:gd name="T0" fmla="*/ 0 w 226"/>
                <a:gd name="T1" fmla="*/ 275 h 294"/>
                <a:gd name="T2" fmla="*/ 0 w 226"/>
                <a:gd name="T3" fmla="*/ 21 h 294"/>
                <a:gd name="T4" fmla="*/ 0 w 226"/>
                <a:gd name="T5" fmla="*/ 0 h 294"/>
                <a:gd name="T6" fmla="*/ 19 w 226"/>
                <a:gd name="T7" fmla="*/ 0 h 294"/>
                <a:gd name="T8" fmla="*/ 207 w 226"/>
                <a:gd name="T9" fmla="*/ 0 h 294"/>
                <a:gd name="T10" fmla="*/ 226 w 226"/>
                <a:gd name="T11" fmla="*/ 0 h 294"/>
                <a:gd name="T12" fmla="*/ 226 w 226"/>
                <a:gd name="T13" fmla="*/ 21 h 294"/>
                <a:gd name="T14" fmla="*/ 226 w 226"/>
                <a:gd name="T15" fmla="*/ 275 h 294"/>
                <a:gd name="T16" fmla="*/ 226 w 226"/>
                <a:gd name="T17" fmla="*/ 294 h 294"/>
                <a:gd name="T18" fmla="*/ 207 w 226"/>
                <a:gd name="T19" fmla="*/ 294 h 294"/>
                <a:gd name="T20" fmla="*/ 19 w 226"/>
                <a:gd name="T21" fmla="*/ 294 h 294"/>
                <a:gd name="T22" fmla="*/ 0 w 226"/>
                <a:gd name="T23" fmla="*/ 294 h 294"/>
                <a:gd name="T24" fmla="*/ 0 w 226"/>
                <a:gd name="T25" fmla="*/ 275 h 294"/>
                <a:gd name="T26" fmla="*/ 38 w 226"/>
                <a:gd name="T27" fmla="*/ 40 h 294"/>
                <a:gd name="T28" fmla="*/ 38 w 226"/>
                <a:gd name="T29" fmla="*/ 255 h 294"/>
                <a:gd name="T30" fmla="*/ 188 w 226"/>
                <a:gd name="T31" fmla="*/ 255 h 294"/>
                <a:gd name="T32" fmla="*/ 188 w 226"/>
                <a:gd name="T33" fmla="*/ 40 h 294"/>
                <a:gd name="T34" fmla="*/ 38 w 226"/>
                <a:gd name="T35" fmla="*/ 40 h 2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"/>
                <a:gd name="T55" fmla="*/ 0 h 294"/>
                <a:gd name="T56" fmla="*/ 226 w 226"/>
                <a:gd name="T57" fmla="*/ 294 h 2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" h="294">
                  <a:moveTo>
                    <a:pt x="0" y="275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07" y="0"/>
                  </a:lnTo>
                  <a:lnTo>
                    <a:pt x="226" y="0"/>
                  </a:lnTo>
                  <a:lnTo>
                    <a:pt x="226" y="21"/>
                  </a:lnTo>
                  <a:lnTo>
                    <a:pt x="226" y="275"/>
                  </a:lnTo>
                  <a:lnTo>
                    <a:pt x="226" y="294"/>
                  </a:lnTo>
                  <a:lnTo>
                    <a:pt x="207" y="294"/>
                  </a:lnTo>
                  <a:lnTo>
                    <a:pt x="19" y="294"/>
                  </a:lnTo>
                  <a:lnTo>
                    <a:pt x="0" y="294"/>
                  </a:lnTo>
                  <a:lnTo>
                    <a:pt x="0" y="275"/>
                  </a:lnTo>
                  <a:close/>
                  <a:moveTo>
                    <a:pt x="38" y="40"/>
                  </a:moveTo>
                  <a:lnTo>
                    <a:pt x="38" y="255"/>
                  </a:lnTo>
                  <a:lnTo>
                    <a:pt x="188" y="255"/>
                  </a:lnTo>
                  <a:lnTo>
                    <a:pt x="188" y="40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4" name="Freeform 43"/>
            <p:cNvSpPr>
              <a:spLocks noEditPoints="1"/>
            </p:cNvSpPr>
            <p:nvPr/>
          </p:nvSpPr>
          <p:spPr bwMode="auto">
            <a:xfrm>
              <a:off x="3721100" y="8218488"/>
              <a:ext cx="1574800" cy="1128713"/>
            </a:xfrm>
            <a:custGeom>
              <a:avLst/>
              <a:gdLst>
                <a:gd name="T0" fmla="*/ 895 w 1983"/>
                <a:gd name="T1" fmla="*/ 1142 h 1423"/>
                <a:gd name="T2" fmla="*/ 708 w 1983"/>
                <a:gd name="T3" fmla="*/ 1115 h 1423"/>
                <a:gd name="T4" fmla="*/ 931 w 1983"/>
                <a:gd name="T5" fmla="*/ 1115 h 1423"/>
                <a:gd name="T6" fmla="*/ 1978 w 1983"/>
                <a:gd name="T7" fmla="*/ 1390 h 1423"/>
                <a:gd name="T8" fmla="*/ 19 w 1983"/>
                <a:gd name="T9" fmla="*/ 1423 h 1423"/>
                <a:gd name="T10" fmla="*/ 11 w 1983"/>
                <a:gd name="T11" fmla="*/ 1386 h 1423"/>
                <a:gd name="T12" fmla="*/ 1096 w 1983"/>
                <a:gd name="T13" fmla="*/ 1246 h 1423"/>
                <a:gd name="T14" fmla="*/ 1083 w 1983"/>
                <a:gd name="T15" fmla="*/ 1125 h 1423"/>
                <a:gd name="T16" fmla="*/ 1116 w 1983"/>
                <a:gd name="T17" fmla="*/ 1227 h 1423"/>
                <a:gd name="T18" fmla="*/ 530 w 1983"/>
                <a:gd name="T19" fmla="*/ 1240 h 1423"/>
                <a:gd name="T20" fmla="*/ 543 w 1983"/>
                <a:gd name="T21" fmla="*/ 1119 h 1423"/>
                <a:gd name="T22" fmla="*/ 495 w 1983"/>
                <a:gd name="T23" fmla="*/ 173 h 1423"/>
                <a:gd name="T24" fmla="*/ 482 w 1983"/>
                <a:gd name="T25" fmla="*/ 6 h 1423"/>
                <a:gd name="T26" fmla="*/ 616 w 1983"/>
                <a:gd name="T27" fmla="*/ 19 h 1423"/>
                <a:gd name="T28" fmla="*/ 578 w 1983"/>
                <a:gd name="T29" fmla="*/ 134 h 1423"/>
                <a:gd name="T30" fmla="*/ 756 w 1983"/>
                <a:gd name="T31" fmla="*/ 167 h 1423"/>
                <a:gd name="T32" fmla="*/ 770 w 1983"/>
                <a:gd name="T33" fmla="*/ 0 h 1423"/>
                <a:gd name="T34" fmla="*/ 889 w 1983"/>
                <a:gd name="T35" fmla="*/ 161 h 1423"/>
                <a:gd name="T36" fmla="*/ 789 w 1983"/>
                <a:gd name="T37" fmla="*/ 38 h 1423"/>
                <a:gd name="T38" fmla="*/ 1023 w 1983"/>
                <a:gd name="T39" fmla="*/ 153 h 1423"/>
                <a:gd name="T40" fmla="*/ 1152 w 1983"/>
                <a:gd name="T41" fmla="*/ 2 h 1423"/>
                <a:gd name="T42" fmla="*/ 1152 w 1983"/>
                <a:gd name="T43" fmla="*/ 173 h 1423"/>
                <a:gd name="T44" fmla="*/ 597 w 1983"/>
                <a:gd name="T45" fmla="*/ 440 h 1423"/>
                <a:gd name="T46" fmla="*/ 478 w 1983"/>
                <a:gd name="T47" fmla="*/ 282 h 1423"/>
                <a:gd name="T48" fmla="*/ 616 w 1983"/>
                <a:gd name="T49" fmla="*/ 282 h 1423"/>
                <a:gd name="T50" fmla="*/ 515 w 1983"/>
                <a:gd name="T51" fmla="*/ 399 h 1423"/>
                <a:gd name="T52" fmla="*/ 762 w 1983"/>
                <a:gd name="T53" fmla="*/ 438 h 1423"/>
                <a:gd name="T54" fmla="*/ 762 w 1983"/>
                <a:gd name="T55" fmla="*/ 273 h 1423"/>
                <a:gd name="T56" fmla="*/ 891 w 1983"/>
                <a:gd name="T57" fmla="*/ 420 h 1423"/>
                <a:gd name="T58" fmla="*/ 852 w 1983"/>
                <a:gd name="T59" fmla="*/ 309 h 1423"/>
                <a:gd name="T60" fmla="*/ 1025 w 1983"/>
                <a:gd name="T61" fmla="*/ 426 h 1423"/>
                <a:gd name="T62" fmla="*/ 1144 w 1983"/>
                <a:gd name="T63" fmla="*/ 271 h 1423"/>
                <a:gd name="T64" fmla="*/ 1158 w 1983"/>
                <a:gd name="T65" fmla="*/ 434 h 1423"/>
                <a:gd name="T66" fmla="*/ 1062 w 1983"/>
                <a:gd name="T67" fmla="*/ 399 h 1423"/>
                <a:gd name="T68" fmla="*/ 476 w 1983"/>
                <a:gd name="T69" fmla="*/ 555 h 1423"/>
                <a:gd name="T70" fmla="*/ 611 w 1983"/>
                <a:gd name="T71" fmla="*/ 541 h 1423"/>
                <a:gd name="T72" fmla="*/ 597 w 1983"/>
                <a:gd name="T73" fmla="*/ 710 h 1423"/>
                <a:gd name="T74" fmla="*/ 770 w 1983"/>
                <a:gd name="T75" fmla="*/ 710 h 1423"/>
                <a:gd name="T76" fmla="*/ 756 w 1983"/>
                <a:gd name="T77" fmla="*/ 541 h 1423"/>
                <a:gd name="T78" fmla="*/ 891 w 1983"/>
                <a:gd name="T79" fmla="*/ 555 h 1423"/>
                <a:gd name="T80" fmla="*/ 852 w 1983"/>
                <a:gd name="T81" fmla="*/ 670 h 1423"/>
                <a:gd name="T82" fmla="*/ 1029 w 1983"/>
                <a:gd name="T83" fmla="*/ 705 h 1423"/>
                <a:gd name="T84" fmla="*/ 1043 w 1983"/>
                <a:gd name="T85" fmla="*/ 536 h 1423"/>
                <a:gd name="T86" fmla="*/ 1162 w 1983"/>
                <a:gd name="T87" fmla="*/ 697 h 1423"/>
                <a:gd name="T88" fmla="*/ 1062 w 1983"/>
                <a:gd name="T89" fmla="*/ 574 h 1423"/>
                <a:gd name="T90" fmla="*/ 476 w 1983"/>
                <a:gd name="T91" fmla="*/ 956 h 1423"/>
                <a:gd name="T92" fmla="*/ 605 w 1983"/>
                <a:gd name="T93" fmla="*/ 808 h 1423"/>
                <a:gd name="T94" fmla="*/ 605 w 1983"/>
                <a:gd name="T95" fmla="*/ 973 h 1423"/>
                <a:gd name="T96" fmla="*/ 872 w 1983"/>
                <a:gd name="T97" fmla="*/ 975 h 1423"/>
                <a:gd name="T98" fmla="*/ 751 w 1983"/>
                <a:gd name="T99" fmla="*/ 818 h 1423"/>
                <a:gd name="T100" fmla="*/ 889 w 1983"/>
                <a:gd name="T101" fmla="*/ 818 h 1423"/>
                <a:gd name="T102" fmla="*/ 789 w 1983"/>
                <a:gd name="T103" fmla="*/ 937 h 1423"/>
                <a:gd name="T104" fmla="*/ 1035 w 1983"/>
                <a:gd name="T105" fmla="*/ 973 h 1423"/>
                <a:gd name="T106" fmla="*/ 1035 w 1983"/>
                <a:gd name="T107" fmla="*/ 808 h 1423"/>
                <a:gd name="T108" fmla="*/ 1164 w 1983"/>
                <a:gd name="T109" fmla="*/ 956 h 1423"/>
                <a:gd name="T110" fmla="*/ 1125 w 1983"/>
                <a:gd name="T111" fmla="*/ 845 h 14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83"/>
                <a:gd name="T169" fmla="*/ 0 h 1423"/>
                <a:gd name="T170" fmla="*/ 1983 w 1983"/>
                <a:gd name="T171" fmla="*/ 1423 h 14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83" h="1423">
                  <a:moveTo>
                    <a:pt x="745" y="1377"/>
                  </a:moveTo>
                  <a:lnTo>
                    <a:pt x="745" y="1380"/>
                  </a:lnTo>
                  <a:lnTo>
                    <a:pt x="745" y="1384"/>
                  </a:lnTo>
                  <a:lnTo>
                    <a:pt x="897" y="1384"/>
                  </a:lnTo>
                  <a:lnTo>
                    <a:pt x="895" y="1380"/>
                  </a:lnTo>
                  <a:lnTo>
                    <a:pt x="895" y="1377"/>
                  </a:lnTo>
                  <a:lnTo>
                    <a:pt x="895" y="1142"/>
                  </a:lnTo>
                  <a:lnTo>
                    <a:pt x="745" y="1142"/>
                  </a:lnTo>
                  <a:lnTo>
                    <a:pt x="745" y="1377"/>
                  </a:lnTo>
                  <a:close/>
                  <a:moveTo>
                    <a:pt x="708" y="1384"/>
                  </a:moveTo>
                  <a:lnTo>
                    <a:pt x="707" y="1380"/>
                  </a:lnTo>
                  <a:lnTo>
                    <a:pt x="707" y="1377"/>
                  </a:lnTo>
                  <a:lnTo>
                    <a:pt x="707" y="1123"/>
                  </a:lnTo>
                  <a:lnTo>
                    <a:pt x="708" y="1115"/>
                  </a:lnTo>
                  <a:lnTo>
                    <a:pt x="712" y="1108"/>
                  </a:lnTo>
                  <a:lnTo>
                    <a:pt x="718" y="1104"/>
                  </a:lnTo>
                  <a:lnTo>
                    <a:pt x="726" y="1102"/>
                  </a:lnTo>
                  <a:lnTo>
                    <a:pt x="914" y="1102"/>
                  </a:lnTo>
                  <a:lnTo>
                    <a:pt x="922" y="1104"/>
                  </a:lnTo>
                  <a:lnTo>
                    <a:pt x="927" y="1108"/>
                  </a:lnTo>
                  <a:lnTo>
                    <a:pt x="931" y="1115"/>
                  </a:lnTo>
                  <a:lnTo>
                    <a:pt x="933" y="1123"/>
                  </a:lnTo>
                  <a:lnTo>
                    <a:pt x="933" y="1377"/>
                  </a:lnTo>
                  <a:lnTo>
                    <a:pt x="933" y="1380"/>
                  </a:lnTo>
                  <a:lnTo>
                    <a:pt x="931" y="1384"/>
                  </a:lnTo>
                  <a:lnTo>
                    <a:pt x="1964" y="1384"/>
                  </a:lnTo>
                  <a:lnTo>
                    <a:pt x="1972" y="1386"/>
                  </a:lnTo>
                  <a:lnTo>
                    <a:pt x="1978" y="1390"/>
                  </a:lnTo>
                  <a:lnTo>
                    <a:pt x="1983" y="1396"/>
                  </a:lnTo>
                  <a:lnTo>
                    <a:pt x="1983" y="1404"/>
                  </a:lnTo>
                  <a:lnTo>
                    <a:pt x="1983" y="1411"/>
                  </a:lnTo>
                  <a:lnTo>
                    <a:pt x="1978" y="1417"/>
                  </a:lnTo>
                  <a:lnTo>
                    <a:pt x="1972" y="1421"/>
                  </a:lnTo>
                  <a:lnTo>
                    <a:pt x="1964" y="1423"/>
                  </a:lnTo>
                  <a:lnTo>
                    <a:pt x="19" y="1423"/>
                  </a:lnTo>
                  <a:lnTo>
                    <a:pt x="11" y="1421"/>
                  </a:lnTo>
                  <a:lnTo>
                    <a:pt x="6" y="1417"/>
                  </a:lnTo>
                  <a:lnTo>
                    <a:pt x="0" y="1411"/>
                  </a:lnTo>
                  <a:lnTo>
                    <a:pt x="0" y="1404"/>
                  </a:lnTo>
                  <a:lnTo>
                    <a:pt x="0" y="1396"/>
                  </a:lnTo>
                  <a:lnTo>
                    <a:pt x="6" y="1390"/>
                  </a:lnTo>
                  <a:lnTo>
                    <a:pt x="11" y="1386"/>
                  </a:lnTo>
                  <a:lnTo>
                    <a:pt x="19" y="1384"/>
                  </a:lnTo>
                  <a:lnTo>
                    <a:pt x="708" y="1384"/>
                  </a:lnTo>
                  <a:close/>
                  <a:moveTo>
                    <a:pt x="1116" y="1227"/>
                  </a:moveTo>
                  <a:lnTo>
                    <a:pt x="1114" y="1235"/>
                  </a:lnTo>
                  <a:lnTo>
                    <a:pt x="1110" y="1240"/>
                  </a:lnTo>
                  <a:lnTo>
                    <a:pt x="1104" y="1244"/>
                  </a:lnTo>
                  <a:lnTo>
                    <a:pt x="1096" y="1246"/>
                  </a:lnTo>
                  <a:lnTo>
                    <a:pt x="1089" y="1244"/>
                  </a:lnTo>
                  <a:lnTo>
                    <a:pt x="1083" y="1240"/>
                  </a:lnTo>
                  <a:lnTo>
                    <a:pt x="1079" y="1235"/>
                  </a:lnTo>
                  <a:lnTo>
                    <a:pt x="1077" y="1227"/>
                  </a:lnTo>
                  <a:lnTo>
                    <a:pt x="1077" y="1139"/>
                  </a:lnTo>
                  <a:lnTo>
                    <a:pt x="1079" y="1131"/>
                  </a:lnTo>
                  <a:lnTo>
                    <a:pt x="1083" y="1125"/>
                  </a:lnTo>
                  <a:lnTo>
                    <a:pt x="1089" y="1119"/>
                  </a:lnTo>
                  <a:lnTo>
                    <a:pt x="1096" y="1119"/>
                  </a:lnTo>
                  <a:lnTo>
                    <a:pt x="1104" y="1119"/>
                  </a:lnTo>
                  <a:lnTo>
                    <a:pt x="1110" y="1125"/>
                  </a:lnTo>
                  <a:lnTo>
                    <a:pt x="1114" y="1131"/>
                  </a:lnTo>
                  <a:lnTo>
                    <a:pt x="1116" y="1139"/>
                  </a:lnTo>
                  <a:lnTo>
                    <a:pt x="1116" y="1227"/>
                  </a:lnTo>
                  <a:close/>
                  <a:moveTo>
                    <a:pt x="563" y="1227"/>
                  </a:moveTo>
                  <a:lnTo>
                    <a:pt x="563" y="1235"/>
                  </a:lnTo>
                  <a:lnTo>
                    <a:pt x="557" y="1240"/>
                  </a:lnTo>
                  <a:lnTo>
                    <a:pt x="551" y="1244"/>
                  </a:lnTo>
                  <a:lnTo>
                    <a:pt x="543" y="1246"/>
                  </a:lnTo>
                  <a:lnTo>
                    <a:pt x="536" y="1244"/>
                  </a:lnTo>
                  <a:lnTo>
                    <a:pt x="530" y="1240"/>
                  </a:lnTo>
                  <a:lnTo>
                    <a:pt x="526" y="1235"/>
                  </a:lnTo>
                  <a:lnTo>
                    <a:pt x="524" y="1227"/>
                  </a:lnTo>
                  <a:lnTo>
                    <a:pt x="524" y="1139"/>
                  </a:lnTo>
                  <a:lnTo>
                    <a:pt x="526" y="1131"/>
                  </a:lnTo>
                  <a:lnTo>
                    <a:pt x="530" y="1125"/>
                  </a:lnTo>
                  <a:lnTo>
                    <a:pt x="536" y="1119"/>
                  </a:lnTo>
                  <a:lnTo>
                    <a:pt x="543" y="1119"/>
                  </a:lnTo>
                  <a:lnTo>
                    <a:pt x="551" y="1119"/>
                  </a:lnTo>
                  <a:lnTo>
                    <a:pt x="557" y="1125"/>
                  </a:lnTo>
                  <a:lnTo>
                    <a:pt x="563" y="1131"/>
                  </a:lnTo>
                  <a:lnTo>
                    <a:pt x="563" y="1139"/>
                  </a:lnTo>
                  <a:lnTo>
                    <a:pt x="563" y="1227"/>
                  </a:lnTo>
                  <a:close/>
                  <a:moveTo>
                    <a:pt x="597" y="173"/>
                  </a:moveTo>
                  <a:lnTo>
                    <a:pt x="495" y="173"/>
                  </a:lnTo>
                  <a:lnTo>
                    <a:pt x="488" y="173"/>
                  </a:lnTo>
                  <a:lnTo>
                    <a:pt x="482" y="167"/>
                  </a:lnTo>
                  <a:lnTo>
                    <a:pt x="478" y="161"/>
                  </a:lnTo>
                  <a:lnTo>
                    <a:pt x="476" y="153"/>
                  </a:lnTo>
                  <a:lnTo>
                    <a:pt x="476" y="19"/>
                  </a:lnTo>
                  <a:lnTo>
                    <a:pt x="478" y="11"/>
                  </a:lnTo>
                  <a:lnTo>
                    <a:pt x="482" y="6"/>
                  </a:lnTo>
                  <a:lnTo>
                    <a:pt x="488" y="2"/>
                  </a:lnTo>
                  <a:lnTo>
                    <a:pt x="495" y="0"/>
                  </a:lnTo>
                  <a:lnTo>
                    <a:pt x="597" y="0"/>
                  </a:lnTo>
                  <a:lnTo>
                    <a:pt x="605" y="2"/>
                  </a:lnTo>
                  <a:lnTo>
                    <a:pt x="611" y="6"/>
                  </a:lnTo>
                  <a:lnTo>
                    <a:pt x="616" y="11"/>
                  </a:lnTo>
                  <a:lnTo>
                    <a:pt x="616" y="19"/>
                  </a:lnTo>
                  <a:lnTo>
                    <a:pt x="616" y="153"/>
                  </a:lnTo>
                  <a:lnTo>
                    <a:pt x="616" y="161"/>
                  </a:lnTo>
                  <a:lnTo>
                    <a:pt x="611" y="167"/>
                  </a:lnTo>
                  <a:lnTo>
                    <a:pt x="605" y="173"/>
                  </a:lnTo>
                  <a:lnTo>
                    <a:pt x="597" y="173"/>
                  </a:lnTo>
                  <a:close/>
                  <a:moveTo>
                    <a:pt x="515" y="134"/>
                  </a:moveTo>
                  <a:lnTo>
                    <a:pt x="578" y="134"/>
                  </a:lnTo>
                  <a:lnTo>
                    <a:pt x="578" y="38"/>
                  </a:lnTo>
                  <a:lnTo>
                    <a:pt x="515" y="38"/>
                  </a:lnTo>
                  <a:lnTo>
                    <a:pt x="515" y="134"/>
                  </a:lnTo>
                  <a:close/>
                  <a:moveTo>
                    <a:pt x="872" y="173"/>
                  </a:moveTo>
                  <a:lnTo>
                    <a:pt x="770" y="173"/>
                  </a:lnTo>
                  <a:lnTo>
                    <a:pt x="762" y="173"/>
                  </a:lnTo>
                  <a:lnTo>
                    <a:pt x="756" y="167"/>
                  </a:lnTo>
                  <a:lnTo>
                    <a:pt x="751" y="161"/>
                  </a:lnTo>
                  <a:lnTo>
                    <a:pt x="751" y="153"/>
                  </a:lnTo>
                  <a:lnTo>
                    <a:pt x="751" y="19"/>
                  </a:lnTo>
                  <a:lnTo>
                    <a:pt x="751" y="11"/>
                  </a:lnTo>
                  <a:lnTo>
                    <a:pt x="756" y="6"/>
                  </a:lnTo>
                  <a:lnTo>
                    <a:pt x="762" y="2"/>
                  </a:lnTo>
                  <a:lnTo>
                    <a:pt x="770" y="0"/>
                  </a:lnTo>
                  <a:lnTo>
                    <a:pt x="872" y="0"/>
                  </a:lnTo>
                  <a:lnTo>
                    <a:pt x="879" y="2"/>
                  </a:lnTo>
                  <a:lnTo>
                    <a:pt x="885" y="6"/>
                  </a:lnTo>
                  <a:lnTo>
                    <a:pt x="889" y="11"/>
                  </a:lnTo>
                  <a:lnTo>
                    <a:pt x="891" y="19"/>
                  </a:lnTo>
                  <a:lnTo>
                    <a:pt x="891" y="153"/>
                  </a:lnTo>
                  <a:lnTo>
                    <a:pt x="889" y="161"/>
                  </a:lnTo>
                  <a:lnTo>
                    <a:pt x="885" y="167"/>
                  </a:lnTo>
                  <a:lnTo>
                    <a:pt x="879" y="173"/>
                  </a:lnTo>
                  <a:lnTo>
                    <a:pt x="872" y="173"/>
                  </a:lnTo>
                  <a:close/>
                  <a:moveTo>
                    <a:pt x="789" y="134"/>
                  </a:moveTo>
                  <a:lnTo>
                    <a:pt x="852" y="134"/>
                  </a:lnTo>
                  <a:lnTo>
                    <a:pt x="852" y="38"/>
                  </a:lnTo>
                  <a:lnTo>
                    <a:pt x="789" y="38"/>
                  </a:lnTo>
                  <a:lnTo>
                    <a:pt x="789" y="134"/>
                  </a:lnTo>
                  <a:close/>
                  <a:moveTo>
                    <a:pt x="1144" y="173"/>
                  </a:moveTo>
                  <a:lnTo>
                    <a:pt x="1043" y="173"/>
                  </a:lnTo>
                  <a:lnTo>
                    <a:pt x="1035" y="173"/>
                  </a:lnTo>
                  <a:lnTo>
                    <a:pt x="1029" y="167"/>
                  </a:lnTo>
                  <a:lnTo>
                    <a:pt x="1025" y="161"/>
                  </a:lnTo>
                  <a:lnTo>
                    <a:pt x="1023" y="153"/>
                  </a:lnTo>
                  <a:lnTo>
                    <a:pt x="1023" y="19"/>
                  </a:lnTo>
                  <a:lnTo>
                    <a:pt x="1025" y="11"/>
                  </a:lnTo>
                  <a:lnTo>
                    <a:pt x="1029" y="6"/>
                  </a:lnTo>
                  <a:lnTo>
                    <a:pt x="1035" y="2"/>
                  </a:lnTo>
                  <a:lnTo>
                    <a:pt x="1043" y="0"/>
                  </a:lnTo>
                  <a:lnTo>
                    <a:pt x="1144" y="0"/>
                  </a:lnTo>
                  <a:lnTo>
                    <a:pt x="1152" y="2"/>
                  </a:lnTo>
                  <a:lnTo>
                    <a:pt x="1158" y="6"/>
                  </a:lnTo>
                  <a:lnTo>
                    <a:pt x="1162" y="11"/>
                  </a:lnTo>
                  <a:lnTo>
                    <a:pt x="1164" y="19"/>
                  </a:lnTo>
                  <a:lnTo>
                    <a:pt x="1164" y="153"/>
                  </a:lnTo>
                  <a:lnTo>
                    <a:pt x="1162" y="161"/>
                  </a:lnTo>
                  <a:lnTo>
                    <a:pt x="1158" y="167"/>
                  </a:lnTo>
                  <a:lnTo>
                    <a:pt x="1152" y="173"/>
                  </a:lnTo>
                  <a:lnTo>
                    <a:pt x="1144" y="173"/>
                  </a:lnTo>
                  <a:close/>
                  <a:moveTo>
                    <a:pt x="1062" y="134"/>
                  </a:moveTo>
                  <a:lnTo>
                    <a:pt x="1125" y="134"/>
                  </a:lnTo>
                  <a:lnTo>
                    <a:pt x="1125" y="38"/>
                  </a:lnTo>
                  <a:lnTo>
                    <a:pt x="1062" y="38"/>
                  </a:lnTo>
                  <a:lnTo>
                    <a:pt x="1062" y="134"/>
                  </a:lnTo>
                  <a:close/>
                  <a:moveTo>
                    <a:pt x="597" y="440"/>
                  </a:moveTo>
                  <a:lnTo>
                    <a:pt x="495" y="440"/>
                  </a:lnTo>
                  <a:lnTo>
                    <a:pt x="488" y="438"/>
                  </a:lnTo>
                  <a:lnTo>
                    <a:pt x="482" y="434"/>
                  </a:lnTo>
                  <a:lnTo>
                    <a:pt x="478" y="426"/>
                  </a:lnTo>
                  <a:lnTo>
                    <a:pt x="476" y="420"/>
                  </a:lnTo>
                  <a:lnTo>
                    <a:pt x="476" y="290"/>
                  </a:lnTo>
                  <a:lnTo>
                    <a:pt x="478" y="282"/>
                  </a:lnTo>
                  <a:lnTo>
                    <a:pt x="482" y="276"/>
                  </a:lnTo>
                  <a:lnTo>
                    <a:pt x="488" y="273"/>
                  </a:lnTo>
                  <a:lnTo>
                    <a:pt x="495" y="271"/>
                  </a:lnTo>
                  <a:lnTo>
                    <a:pt x="597" y="271"/>
                  </a:lnTo>
                  <a:lnTo>
                    <a:pt x="605" y="273"/>
                  </a:lnTo>
                  <a:lnTo>
                    <a:pt x="611" y="276"/>
                  </a:lnTo>
                  <a:lnTo>
                    <a:pt x="616" y="282"/>
                  </a:lnTo>
                  <a:lnTo>
                    <a:pt x="616" y="290"/>
                  </a:lnTo>
                  <a:lnTo>
                    <a:pt x="616" y="420"/>
                  </a:lnTo>
                  <a:lnTo>
                    <a:pt x="616" y="426"/>
                  </a:lnTo>
                  <a:lnTo>
                    <a:pt x="611" y="434"/>
                  </a:lnTo>
                  <a:lnTo>
                    <a:pt x="605" y="438"/>
                  </a:lnTo>
                  <a:lnTo>
                    <a:pt x="597" y="440"/>
                  </a:lnTo>
                  <a:close/>
                  <a:moveTo>
                    <a:pt x="515" y="399"/>
                  </a:moveTo>
                  <a:lnTo>
                    <a:pt x="578" y="399"/>
                  </a:lnTo>
                  <a:lnTo>
                    <a:pt x="578" y="309"/>
                  </a:lnTo>
                  <a:lnTo>
                    <a:pt x="515" y="309"/>
                  </a:lnTo>
                  <a:lnTo>
                    <a:pt x="515" y="399"/>
                  </a:lnTo>
                  <a:close/>
                  <a:moveTo>
                    <a:pt x="872" y="440"/>
                  </a:moveTo>
                  <a:lnTo>
                    <a:pt x="770" y="440"/>
                  </a:lnTo>
                  <a:lnTo>
                    <a:pt x="762" y="438"/>
                  </a:lnTo>
                  <a:lnTo>
                    <a:pt x="756" y="434"/>
                  </a:lnTo>
                  <a:lnTo>
                    <a:pt x="751" y="426"/>
                  </a:lnTo>
                  <a:lnTo>
                    <a:pt x="751" y="420"/>
                  </a:lnTo>
                  <a:lnTo>
                    <a:pt x="751" y="290"/>
                  </a:lnTo>
                  <a:lnTo>
                    <a:pt x="751" y="282"/>
                  </a:lnTo>
                  <a:lnTo>
                    <a:pt x="756" y="276"/>
                  </a:lnTo>
                  <a:lnTo>
                    <a:pt x="762" y="273"/>
                  </a:lnTo>
                  <a:lnTo>
                    <a:pt x="770" y="271"/>
                  </a:lnTo>
                  <a:lnTo>
                    <a:pt x="872" y="271"/>
                  </a:lnTo>
                  <a:lnTo>
                    <a:pt x="879" y="273"/>
                  </a:lnTo>
                  <a:lnTo>
                    <a:pt x="885" y="276"/>
                  </a:lnTo>
                  <a:lnTo>
                    <a:pt x="889" y="282"/>
                  </a:lnTo>
                  <a:lnTo>
                    <a:pt x="891" y="290"/>
                  </a:lnTo>
                  <a:lnTo>
                    <a:pt x="891" y="420"/>
                  </a:lnTo>
                  <a:lnTo>
                    <a:pt x="889" y="426"/>
                  </a:lnTo>
                  <a:lnTo>
                    <a:pt x="885" y="434"/>
                  </a:lnTo>
                  <a:lnTo>
                    <a:pt x="879" y="438"/>
                  </a:lnTo>
                  <a:lnTo>
                    <a:pt x="872" y="440"/>
                  </a:lnTo>
                  <a:close/>
                  <a:moveTo>
                    <a:pt x="789" y="399"/>
                  </a:moveTo>
                  <a:lnTo>
                    <a:pt x="852" y="399"/>
                  </a:lnTo>
                  <a:lnTo>
                    <a:pt x="852" y="309"/>
                  </a:lnTo>
                  <a:lnTo>
                    <a:pt x="789" y="309"/>
                  </a:lnTo>
                  <a:lnTo>
                    <a:pt x="789" y="399"/>
                  </a:lnTo>
                  <a:close/>
                  <a:moveTo>
                    <a:pt x="1144" y="440"/>
                  </a:moveTo>
                  <a:lnTo>
                    <a:pt x="1043" y="440"/>
                  </a:lnTo>
                  <a:lnTo>
                    <a:pt x="1035" y="438"/>
                  </a:lnTo>
                  <a:lnTo>
                    <a:pt x="1029" y="434"/>
                  </a:lnTo>
                  <a:lnTo>
                    <a:pt x="1025" y="426"/>
                  </a:lnTo>
                  <a:lnTo>
                    <a:pt x="1023" y="420"/>
                  </a:lnTo>
                  <a:lnTo>
                    <a:pt x="1023" y="290"/>
                  </a:lnTo>
                  <a:lnTo>
                    <a:pt x="1025" y="282"/>
                  </a:lnTo>
                  <a:lnTo>
                    <a:pt x="1029" y="276"/>
                  </a:lnTo>
                  <a:lnTo>
                    <a:pt x="1035" y="273"/>
                  </a:lnTo>
                  <a:lnTo>
                    <a:pt x="1043" y="271"/>
                  </a:lnTo>
                  <a:lnTo>
                    <a:pt x="1144" y="271"/>
                  </a:lnTo>
                  <a:lnTo>
                    <a:pt x="1152" y="273"/>
                  </a:lnTo>
                  <a:lnTo>
                    <a:pt x="1158" y="276"/>
                  </a:lnTo>
                  <a:lnTo>
                    <a:pt x="1162" y="282"/>
                  </a:lnTo>
                  <a:lnTo>
                    <a:pt x="1164" y="290"/>
                  </a:lnTo>
                  <a:lnTo>
                    <a:pt x="1164" y="420"/>
                  </a:lnTo>
                  <a:lnTo>
                    <a:pt x="1162" y="426"/>
                  </a:lnTo>
                  <a:lnTo>
                    <a:pt x="1158" y="434"/>
                  </a:lnTo>
                  <a:lnTo>
                    <a:pt x="1152" y="438"/>
                  </a:lnTo>
                  <a:lnTo>
                    <a:pt x="1144" y="440"/>
                  </a:lnTo>
                  <a:close/>
                  <a:moveTo>
                    <a:pt x="1062" y="399"/>
                  </a:moveTo>
                  <a:lnTo>
                    <a:pt x="1125" y="399"/>
                  </a:lnTo>
                  <a:lnTo>
                    <a:pt x="1125" y="309"/>
                  </a:lnTo>
                  <a:lnTo>
                    <a:pt x="1062" y="309"/>
                  </a:lnTo>
                  <a:lnTo>
                    <a:pt x="1062" y="399"/>
                  </a:lnTo>
                  <a:close/>
                  <a:moveTo>
                    <a:pt x="597" y="710"/>
                  </a:moveTo>
                  <a:lnTo>
                    <a:pt x="495" y="710"/>
                  </a:lnTo>
                  <a:lnTo>
                    <a:pt x="488" y="708"/>
                  </a:lnTo>
                  <a:lnTo>
                    <a:pt x="482" y="705"/>
                  </a:lnTo>
                  <a:lnTo>
                    <a:pt x="478" y="697"/>
                  </a:lnTo>
                  <a:lnTo>
                    <a:pt x="476" y="691"/>
                  </a:lnTo>
                  <a:lnTo>
                    <a:pt x="476" y="555"/>
                  </a:lnTo>
                  <a:lnTo>
                    <a:pt x="478" y="547"/>
                  </a:lnTo>
                  <a:lnTo>
                    <a:pt x="482" y="541"/>
                  </a:lnTo>
                  <a:lnTo>
                    <a:pt x="488" y="538"/>
                  </a:lnTo>
                  <a:lnTo>
                    <a:pt x="495" y="536"/>
                  </a:lnTo>
                  <a:lnTo>
                    <a:pt x="597" y="536"/>
                  </a:lnTo>
                  <a:lnTo>
                    <a:pt x="605" y="538"/>
                  </a:lnTo>
                  <a:lnTo>
                    <a:pt x="611" y="541"/>
                  </a:lnTo>
                  <a:lnTo>
                    <a:pt x="616" y="547"/>
                  </a:lnTo>
                  <a:lnTo>
                    <a:pt x="616" y="555"/>
                  </a:lnTo>
                  <a:lnTo>
                    <a:pt x="616" y="691"/>
                  </a:lnTo>
                  <a:lnTo>
                    <a:pt x="616" y="697"/>
                  </a:lnTo>
                  <a:lnTo>
                    <a:pt x="611" y="705"/>
                  </a:lnTo>
                  <a:lnTo>
                    <a:pt x="605" y="708"/>
                  </a:lnTo>
                  <a:lnTo>
                    <a:pt x="597" y="710"/>
                  </a:lnTo>
                  <a:close/>
                  <a:moveTo>
                    <a:pt x="515" y="670"/>
                  </a:moveTo>
                  <a:lnTo>
                    <a:pt x="578" y="670"/>
                  </a:lnTo>
                  <a:lnTo>
                    <a:pt x="578" y="574"/>
                  </a:lnTo>
                  <a:lnTo>
                    <a:pt x="515" y="574"/>
                  </a:lnTo>
                  <a:lnTo>
                    <a:pt x="515" y="670"/>
                  </a:lnTo>
                  <a:close/>
                  <a:moveTo>
                    <a:pt x="872" y="710"/>
                  </a:moveTo>
                  <a:lnTo>
                    <a:pt x="770" y="710"/>
                  </a:lnTo>
                  <a:lnTo>
                    <a:pt x="762" y="708"/>
                  </a:lnTo>
                  <a:lnTo>
                    <a:pt x="756" y="705"/>
                  </a:lnTo>
                  <a:lnTo>
                    <a:pt x="751" y="697"/>
                  </a:lnTo>
                  <a:lnTo>
                    <a:pt x="751" y="691"/>
                  </a:lnTo>
                  <a:lnTo>
                    <a:pt x="751" y="555"/>
                  </a:lnTo>
                  <a:lnTo>
                    <a:pt x="751" y="547"/>
                  </a:lnTo>
                  <a:lnTo>
                    <a:pt x="756" y="541"/>
                  </a:lnTo>
                  <a:lnTo>
                    <a:pt x="762" y="538"/>
                  </a:lnTo>
                  <a:lnTo>
                    <a:pt x="770" y="536"/>
                  </a:lnTo>
                  <a:lnTo>
                    <a:pt x="872" y="536"/>
                  </a:lnTo>
                  <a:lnTo>
                    <a:pt x="879" y="538"/>
                  </a:lnTo>
                  <a:lnTo>
                    <a:pt x="885" y="541"/>
                  </a:lnTo>
                  <a:lnTo>
                    <a:pt x="889" y="547"/>
                  </a:lnTo>
                  <a:lnTo>
                    <a:pt x="891" y="555"/>
                  </a:lnTo>
                  <a:lnTo>
                    <a:pt x="891" y="691"/>
                  </a:lnTo>
                  <a:lnTo>
                    <a:pt x="889" y="697"/>
                  </a:lnTo>
                  <a:lnTo>
                    <a:pt x="885" y="705"/>
                  </a:lnTo>
                  <a:lnTo>
                    <a:pt x="879" y="708"/>
                  </a:lnTo>
                  <a:lnTo>
                    <a:pt x="872" y="710"/>
                  </a:lnTo>
                  <a:close/>
                  <a:moveTo>
                    <a:pt x="789" y="670"/>
                  </a:moveTo>
                  <a:lnTo>
                    <a:pt x="852" y="670"/>
                  </a:lnTo>
                  <a:lnTo>
                    <a:pt x="852" y="574"/>
                  </a:lnTo>
                  <a:lnTo>
                    <a:pt x="789" y="574"/>
                  </a:lnTo>
                  <a:lnTo>
                    <a:pt x="789" y="670"/>
                  </a:lnTo>
                  <a:close/>
                  <a:moveTo>
                    <a:pt x="1144" y="710"/>
                  </a:moveTo>
                  <a:lnTo>
                    <a:pt x="1043" y="710"/>
                  </a:lnTo>
                  <a:lnTo>
                    <a:pt x="1035" y="708"/>
                  </a:lnTo>
                  <a:lnTo>
                    <a:pt x="1029" y="705"/>
                  </a:lnTo>
                  <a:lnTo>
                    <a:pt x="1025" y="697"/>
                  </a:lnTo>
                  <a:lnTo>
                    <a:pt x="1023" y="691"/>
                  </a:lnTo>
                  <a:lnTo>
                    <a:pt x="1023" y="555"/>
                  </a:lnTo>
                  <a:lnTo>
                    <a:pt x="1025" y="547"/>
                  </a:lnTo>
                  <a:lnTo>
                    <a:pt x="1029" y="541"/>
                  </a:lnTo>
                  <a:lnTo>
                    <a:pt x="1035" y="538"/>
                  </a:lnTo>
                  <a:lnTo>
                    <a:pt x="1043" y="536"/>
                  </a:lnTo>
                  <a:lnTo>
                    <a:pt x="1144" y="536"/>
                  </a:lnTo>
                  <a:lnTo>
                    <a:pt x="1152" y="538"/>
                  </a:lnTo>
                  <a:lnTo>
                    <a:pt x="1158" y="541"/>
                  </a:lnTo>
                  <a:lnTo>
                    <a:pt x="1162" y="547"/>
                  </a:lnTo>
                  <a:lnTo>
                    <a:pt x="1164" y="555"/>
                  </a:lnTo>
                  <a:lnTo>
                    <a:pt x="1164" y="691"/>
                  </a:lnTo>
                  <a:lnTo>
                    <a:pt x="1162" y="697"/>
                  </a:lnTo>
                  <a:lnTo>
                    <a:pt x="1158" y="705"/>
                  </a:lnTo>
                  <a:lnTo>
                    <a:pt x="1152" y="708"/>
                  </a:lnTo>
                  <a:lnTo>
                    <a:pt x="1144" y="710"/>
                  </a:lnTo>
                  <a:close/>
                  <a:moveTo>
                    <a:pt x="1062" y="670"/>
                  </a:moveTo>
                  <a:lnTo>
                    <a:pt x="1125" y="670"/>
                  </a:lnTo>
                  <a:lnTo>
                    <a:pt x="1125" y="574"/>
                  </a:lnTo>
                  <a:lnTo>
                    <a:pt x="1062" y="574"/>
                  </a:lnTo>
                  <a:lnTo>
                    <a:pt x="1062" y="670"/>
                  </a:lnTo>
                  <a:close/>
                  <a:moveTo>
                    <a:pt x="597" y="975"/>
                  </a:moveTo>
                  <a:lnTo>
                    <a:pt x="495" y="975"/>
                  </a:lnTo>
                  <a:lnTo>
                    <a:pt x="488" y="973"/>
                  </a:lnTo>
                  <a:lnTo>
                    <a:pt x="482" y="970"/>
                  </a:lnTo>
                  <a:lnTo>
                    <a:pt x="478" y="964"/>
                  </a:lnTo>
                  <a:lnTo>
                    <a:pt x="476" y="956"/>
                  </a:lnTo>
                  <a:lnTo>
                    <a:pt x="476" y="826"/>
                  </a:lnTo>
                  <a:lnTo>
                    <a:pt x="478" y="818"/>
                  </a:lnTo>
                  <a:lnTo>
                    <a:pt x="482" y="812"/>
                  </a:lnTo>
                  <a:lnTo>
                    <a:pt x="488" y="808"/>
                  </a:lnTo>
                  <a:lnTo>
                    <a:pt x="495" y="806"/>
                  </a:lnTo>
                  <a:lnTo>
                    <a:pt x="597" y="806"/>
                  </a:lnTo>
                  <a:lnTo>
                    <a:pt x="605" y="808"/>
                  </a:lnTo>
                  <a:lnTo>
                    <a:pt x="611" y="812"/>
                  </a:lnTo>
                  <a:lnTo>
                    <a:pt x="616" y="818"/>
                  </a:lnTo>
                  <a:lnTo>
                    <a:pt x="616" y="826"/>
                  </a:lnTo>
                  <a:lnTo>
                    <a:pt x="616" y="956"/>
                  </a:lnTo>
                  <a:lnTo>
                    <a:pt x="616" y="964"/>
                  </a:lnTo>
                  <a:lnTo>
                    <a:pt x="611" y="970"/>
                  </a:lnTo>
                  <a:lnTo>
                    <a:pt x="605" y="973"/>
                  </a:lnTo>
                  <a:lnTo>
                    <a:pt x="597" y="975"/>
                  </a:lnTo>
                  <a:close/>
                  <a:moveTo>
                    <a:pt x="515" y="937"/>
                  </a:moveTo>
                  <a:lnTo>
                    <a:pt x="578" y="937"/>
                  </a:lnTo>
                  <a:lnTo>
                    <a:pt x="578" y="845"/>
                  </a:lnTo>
                  <a:lnTo>
                    <a:pt x="515" y="845"/>
                  </a:lnTo>
                  <a:lnTo>
                    <a:pt x="515" y="937"/>
                  </a:lnTo>
                  <a:close/>
                  <a:moveTo>
                    <a:pt x="872" y="975"/>
                  </a:moveTo>
                  <a:lnTo>
                    <a:pt x="770" y="975"/>
                  </a:lnTo>
                  <a:lnTo>
                    <a:pt x="762" y="973"/>
                  </a:lnTo>
                  <a:lnTo>
                    <a:pt x="756" y="970"/>
                  </a:lnTo>
                  <a:lnTo>
                    <a:pt x="751" y="964"/>
                  </a:lnTo>
                  <a:lnTo>
                    <a:pt x="751" y="956"/>
                  </a:lnTo>
                  <a:lnTo>
                    <a:pt x="751" y="826"/>
                  </a:lnTo>
                  <a:lnTo>
                    <a:pt x="751" y="818"/>
                  </a:lnTo>
                  <a:lnTo>
                    <a:pt x="756" y="812"/>
                  </a:lnTo>
                  <a:lnTo>
                    <a:pt x="762" y="808"/>
                  </a:lnTo>
                  <a:lnTo>
                    <a:pt x="770" y="806"/>
                  </a:lnTo>
                  <a:lnTo>
                    <a:pt x="872" y="806"/>
                  </a:lnTo>
                  <a:lnTo>
                    <a:pt x="879" y="808"/>
                  </a:lnTo>
                  <a:lnTo>
                    <a:pt x="885" y="812"/>
                  </a:lnTo>
                  <a:lnTo>
                    <a:pt x="889" y="818"/>
                  </a:lnTo>
                  <a:lnTo>
                    <a:pt x="891" y="826"/>
                  </a:lnTo>
                  <a:lnTo>
                    <a:pt x="891" y="956"/>
                  </a:lnTo>
                  <a:lnTo>
                    <a:pt x="889" y="964"/>
                  </a:lnTo>
                  <a:lnTo>
                    <a:pt x="885" y="970"/>
                  </a:lnTo>
                  <a:lnTo>
                    <a:pt x="879" y="973"/>
                  </a:lnTo>
                  <a:lnTo>
                    <a:pt x="872" y="975"/>
                  </a:lnTo>
                  <a:close/>
                  <a:moveTo>
                    <a:pt x="789" y="937"/>
                  </a:moveTo>
                  <a:lnTo>
                    <a:pt x="852" y="937"/>
                  </a:lnTo>
                  <a:lnTo>
                    <a:pt x="852" y="845"/>
                  </a:lnTo>
                  <a:lnTo>
                    <a:pt x="789" y="845"/>
                  </a:lnTo>
                  <a:lnTo>
                    <a:pt x="789" y="937"/>
                  </a:lnTo>
                  <a:close/>
                  <a:moveTo>
                    <a:pt x="1144" y="975"/>
                  </a:moveTo>
                  <a:lnTo>
                    <a:pt x="1043" y="975"/>
                  </a:lnTo>
                  <a:lnTo>
                    <a:pt x="1035" y="973"/>
                  </a:lnTo>
                  <a:lnTo>
                    <a:pt x="1029" y="970"/>
                  </a:lnTo>
                  <a:lnTo>
                    <a:pt x="1025" y="964"/>
                  </a:lnTo>
                  <a:lnTo>
                    <a:pt x="1023" y="956"/>
                  </a:lnTo>
                  <a:lnTo>
                    <a:pt x="1023" y="826"/>
                  </a:lnTo>
                  <a:lnTo>
                    <a:pt x="1025" y="818"/>
                  </a:lnTo>
                  <a:lnTo>
                    <a:pt x="1029" y="812"/>
                  </a:lnTo>
                  <a:lnTo>
                    <a:pt x="1035" y="808"/>
                  </a:lnTo>
                  <a:lnTo>
                    <a:pt x="1043" y="806"/>
                  </a:lnTo>
                  <a:lnTo>
                    <a:pt x="1144" y="806"/>
                  </a:lnTo>
                  <a:lnTo>
                    <a:pt x="1152" y="808"/>
                  </a:lnTo>
                  <a:lnTo>
                    <a:pt x="1158" y="812"/>
                  </a:lnTo>
                  <a:lnTo>
                    <a:pt x="1162" y="818"/>
                  </a:lnTo>
                  <a:lnTo>
                    <a:pt x="1164" y="826"/>
                  </a:lnTo>
                  <a:lnTo>
                    <a:pt x="1164" y="956"/>
                  </a:lnTo>
                  <a:lnTo>
                    <a:pt x="1162" y="964"/>
                  </a:lnTo>
                  <a:lnTo>
                    <a:pt x="1158" y="970"/>
                  </a:lnTo>
                  <a:lnTo>
                    <a:pt x="1152" y="973"/>
                  </a:lnTo>
                  <a:lnTo>
                    <a:pt x="1144" y="975"/>
                  </a:lnTo>
                  <a:close/>
                  <a:moveTo>
                    <a:pt x="1062" y="937"/>
                  </a:moveTo>
                  <a:lnTo>
                    <a:pt x="1125" y="937"/>
                  </a:lnTo>
                  <a:lnTo>
                    <a:pt x="1125" y="845"/>
                  </a:lnTo>
                  <a:lnTo>
                    <a:pt x="1062" y="845"/>
                  </a:lnTo>
                  <a:lnTo>
                    <a:pt x="1062" y="937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5" name="Freeform 44"/>
            <p:cNvSpPr>
              <a:spLocks/>
            </p:cNvSpPr>
            <p:nvPr/>
          </p:nvSpPr>
          <p:spPr bwMode="auto">
            <a:xfrm>
              <a:off x="4759325" y="8329613"/>
              <a:ext cx="295275" cy="990600"/>
            </a:xfrm>
            <a:custGeom>
              <a:avLst/>
              <a:gdLst>
                <a:gd name="T0" fmla="*/ 332 w 370"/>
                <a:gd name="T1" fmla="*/ 1248 h 1248"/>
                <a:gd name="T2" fmla="*/ 332 w 370"/>
                <a:gd name="T3" fmla="*/ 71 h 1248"/>
                <a:gd name="T4" fmla="*/ 332 w 370"/>
                <a:gd name="T5" fmla="*/ 63 h 1248"/>
                <a:gd name="T6" fmla="*/ 330 w 370"/>
                <a:gd name="T7" fmla="*/ 58 h 1248"/>
                <a:gd name="T8" fmla="*/ 326 w 370"/>
                <a:gd name="T9" fmla="*/ 52 h 1248"/>
                <a:gd name="T10" fmla="*/ 322 w 370"/>
                <a:gd name="T11" fmla="*/ 48 h 1248"/>
                <a:gd name="T12" fmla="*/ 318 w 370"/>
                <a:gd name="T13" fmla="*/ 44 h 1248"/>
                <a:gd name="T14" fmla="*/ 313 w 370"/>
                <a:gd name="T15" fmla="*/ 40 h 1248"/>
                <a:gd name="T16" fmla="*/ 305 w 370"/>
                <a:gd name="T17" fmla="*/ 38 h 1248"/>
                <a:gd name="T18" fmla="*/ 297 w 370"/>
                <a:gd name="T19" fmla="*/ 38 h 1248"/>
                <a:gd name="T20" fmla="*/ 73 w 370"/>
                <a:gd name="T21" fmla="*/ 38 h 1248"/>
                <a:gd name="T22" fmla="*/ 65 w 370"/>
                <a:gd name="T23" fmla="*/ 38 h 1248"/>
                <a:gd name="T24" fmla="*/ 59 w 370"/>
                <a:gd name="T25" fmla="*/ 40 h 1248"/>
                <a:gd name="T26" fmla="*/ 53 w 370"/>
                <a:gd name="T27" fmla="*/ 44 h 1248"/>
                <a:gd name="T28" fmla="*/ 48 w 370"/>
                <a:gd name="T29" fmla="*/ 48 h 1248"/>
                <a:gd name="T30" fmla="*/ 44 w 370"/>
                <a:gd name="T31" fmla="*/ 52 h 1248"/>
                <a:gd name="T32" fmla="*/ 40 w 370"/>
                <a:gd name="T33" fmla="*/ 56 h 1248"/>
                <a:gd name="T34" fmla="*/ 38 w 370"/>
                <a:gd name="T35" fmla="*/ 61 h 1248"/>
                <a:gd name="T36" fmla="*/ 38 w 370"/>
                <a:gd name="T37" fmla="*/ 65 h 1248"/>
                <a:gd name="T38" fmla="*/ 38 w 370"/>
                <a:gd name="T39" fmla="*/ 1248 h 1248"/>
                <a:gd name="T40" fmla="*/ 0 w 370"/>
                <a:gd name="T41" fmla="*/ 1248 h 1248"/>
                <a:gd name="T42" fmla="*/ 0 w 370"/>
                <a:gd name="T43" fmla="*/ 65 h 1248"/>
                <a:gd name="T44" fmla="*/ 1 w 370"/>
                <a:gd name="T45" fmla="*/ 52 h 1248"/>
                <a:gd name="T46" fmla="*/ 5 w 370"/>
                <a:gd name="T47" fmla="*/ 40 h 1248"/>
                <a:gd name="T48" fmla="*/ 13 w 370"/>
                <a:gd name="T49" fmla="*/ 29 h 1248"/>
                <a:gd name="T50" fmla="*/ 23 w 370"/>
                <a:gd name="T51" fmla="*/ 19 h 1248"/>
                <a:gd name="T52" fmla="*/ 32 w 370"/>
                <a:gd name="T53" fmla="*/ 12 h 1248"/>
                <a:gd name="T54" fmla="*/ 46 w 370"/>
                <a:gd name="T55" fmla="*/ 6 h 1248"/>
                <a:gd name="T56" fmla="*/ 59 w 370"/>
                <a:gd name="T57" fmla="*/ 2 h 1248"/>
                <a:gd name="T58" fmla="*/ 73 w 370"/>
                <a:gd name="T59" fmla="*/ 0 h 1248"/>
                <a:gd name="T60" fmla="*/ 297 w 370"/>
                <a:gd name="T61" fmla="*/ 0 h 1248"/>
                <a:gd name="T62" fmla="*/ 313 w 370"/>
                <a:gd name="T63" fmla="*/ 2 h 1248"/>
                <a:gd name="T64" fmla="*/ 326 w 370"/>
                <a:gd name="T65" fmla="*/ 6 h 1248"/>
                <a:gd name="T66" fmla="*/ 339 w 370"/>
                <a:gd name="T67" fmla="*/ 12 h 1248"/>
                <a:gd name="T68" fmla="*/ 349 w 370"/>
                <a:gd name="T69" fmla="*/ 19 h 1248"/>
                <a:gd name="T70" fmla="*/ 359 w 370"/>
                <a:gd name="T71" fmla="*/ 31 h 1248"/>
                <a:gd name="T72" fmla="*/ 364 w 370"/>
                <a:gd name="T73" fmla="*/ 42 h 1248"/>
                <a:gd name="T74" fmla="*/ 370 w 370"/>
                <a:gd name="T75" fmla="*/ 56 h 1248"/>
                <a:gd name="T76" fmla="*/ 370 w 370"/>
                <a:gd name="T77" fmla="*/ 71 h 1248"/>
                <a:gd name="T78" fmla="*/ 370 w 370"/>
                <a:gd name="T79" fmla="*/ 1248 h 1248"/>
                <a:gd name="T80" fmla="*/ 332 w 370"/>
                <a:gd name="T81" fmla="*/ 1248 h 12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70"/>
                <a:gd name="T124" fmla="*/ 0 h 1248"/>
                <a:gd name="T125" fmla="*/ 370 w 370"/>
                <a:gd name="T126" fmla="*/ 1248 h 12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70" h="1248">
                  <a:moveTo>
                    <a:pt x="332" y="1248"/>
                  </a:moveTo>
                  <a:lnTo>
                    <a:pt x="332" y="71"/>
                  </a:lnTo>
                  <a:lnTo>
                    <a:pt x="332" y="63"/>
                  </a:lnTo>
                  <a:lnTo>
                    <a:pt x="330" y="58"/>
                  </a:lnTo>
                  <a:lnTo>
                    <a:pt x="326" y="52"/>
                  </a:lnTo>
                  <a:lnTo>
                    <a:pt x="322" y="48"/>
                  </a:lnTo>
                  <a:lnTo>
                    <a:pt x="318" y="44"/>
                  </a:lnTo>
                  <a:lnTo>
                    <a:pt x="313" y="40"/>
                  </a:lnTo>
                  <a:lnTo>
                    <a:pt x="305" y="38"/>
                  </a:lnTo>
                  <a:lnTo>
                    <a:pt x="297" y="38"/>
                  </a:lnTo>
                  <a:lnTo>
                    <a:pt x="73" y="38"/>
                  </a:lnTo>
                  <a:lnTo>
                    <a:pt x="65" y="38"/>
                  </a:lnTo>
                  <a:lnTo>
                    <a:pt x="59" y="40"/>
                  </a:lnTo>
                  <a:lnTo>
                    <a:pt x="53" y="44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0" y="56"/>
                  </a:lnTo>
                  <a:lnTo>
                    <a:pt x="38" y="61"/>
                  </a:lnTo>
                  <a:lnTo>
                    <a:pt x="38" y="65"/>
                  </a:lnTo>
                  <a:lnTo>
                    <a:pt x="38" y="1248"/>
                  </a:lnTo>
                  <a:lnTo>
                    <a:pt x="0" y="124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3" y="29"/>
                  </a:lnTo>
                  <a:lnTo>
                    <a:pt x="23" y="19"/>
                  </a:lnTo>
                  <a:lnTo>
                    <a:pt x="32" y="12"/>
                  </a:lnTo>
                  <a:lnTo>
                    <a:pt x="46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297" y="0"/>
                  </a:lnTo>
                  <a:lnTo>
                    <a:pt x="313" y="2"/>
                  </a:lnTo>
                  <a:lnTo>
                    <a:pt x="326" y="6"/>
                  </a:lnTo>
                  <a:lnTo>
                    <a:pt x="339" y="12"/>
                  </a:lnTo>
                  <a:lnTo>
                    <a:pt x="349" y="19"/>
                  </a:lnTo>
                  <a:lnTo>
                    <a:pt x="359" y="31"/>
                  </a:lnTo>
                  <a:lnTo>
                    <a:pt x="364" y="42"/>
                  </a:lnTo>
                  <a:lnTo>
                    <a:pt x="370" y="56"/>
                  </a:lnTo>
                  <a:lnTo>
                    <a:pt x="370" y="71"/>
                  </a:lnTo>
                  <a:lnTo>
                    <a:pt x="370" y="1248"/>
                  </a:lnTo>
                  <a:lnTo>
                    <a:pt x="332" y="1248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6" name="Freeform 45"/>
            <p:cNvSpPr>
              <a:spLocks noEditPoints="1"/>
            </p:cNvSpPr>
            <p:nvPr/>
          </p:nvSpPr>
          <p:spPr bwMode="auto">
            <a:xfrm>
              <a:off x="4784725" y="8345488"/>
              <a:ext cx="249238" cy="974725"/>
            </a:xfrm>
            <a:custGeom>
              <a:avLst/>
              <a:gdLst>
                <a:gd name="T0" fmla="*/ 16 w 315"/>
                <a:gd name="T1" fmla="*/ 0 h 1229"/>
                <a:gd name="T2" fmla="*/ 16 w 315"/>
                <a:gd name="T3" fmla="*/ 0 h 1229"/>
                <a:gd name="T4" fmla="*/ 0 w 315"/>
                <a:gd name="T5" fmla="*/ 16 h 1229"/>
                <a:gd name="T6" fmla="*/ 0 w 315"/>
                <a:gd name="T7" fmla="*/ 58 h 1229"/>
                <a:gd name="T8" fmla="*/ 54 w 315"/>
                <a:gd name="T9" fmla="*/ 0 h 1229"/>
                <a:gd name="T10" fmla="*/ 16 w 315"/>
                <a:gd name="T11" fmla="*/ 0 h 1229"/>
                <a:gd name="T12" fmla="*/ 315 w 315"/>
                <a:gd name="T13" fmla="*/ 1229 h 1229"/>
                <a:gd name="T14" fmla="*/ 315 w 315"/>
                <a:gd name="T15" fmla="*/ 1229 h 1229"/>
                <a:gd name="T16" fmla="*/ 315 w 315"/>
                <a:gd name="T17" fmla="*/ 1193 h 1229"/>
                <a:gd name="T18" fmla="*/ 288 w 315"/>
                <a:gd name="T19" fmla="*/ 1229 h 1229"/>
                <a:gd name="T20" fmla="*/ 315 w 315"/>
                <a:gd name="T21" fmla="*/ 1229 h 1229"/>
                <a:gd name="T22" fmla="*/ 165 w 315"/>
                <a:gd name="T23" fmla="*/ 1229 h 1229"/>
                <a:gd name="T24" fmla="*/ 165 w 315"/>
                <a:gd name="T25" fmla="*/ 1229 h 1229"/>
                <a:gd name="T26" fmla="*/ 315 w 315"/>
                <a:gd name="T27" fmla="*/ 1062 h 1229"/>
                <a:gd name="T28" fmla="*/ 315 w 315"/>
                <a:gd name="T29" fmla="*/ 1026 h 1229"/>
                <a:gd name="T30" fmla="*/ 133 w 315"/>
                <a:gd name="T31" fmla="*/ 1229 h 1229"/>
                <a:gd name="T32" fmla="*/ 165 w 315"/>
                <a:gd name="T33" fmla="*/ 1229 h 1229"/>
                <a:gd name="T34" fmla="*/ 315 w 315"/>
                <a:gd name="T35" fmla="*/ 855 h 1229"/>
                <a:gd name="T36" fmla="*/ 315 w 315"/>
                <a:gd name="T37" fmla="*/ 855 h 1229"/>
                <a:gd name="T38" fmla="*/ 0 w 315"/>
                <a:gd name="T39" fmla="*/ 1208 h 1229"/>
                <a:gd name="T40" fmla="*/ 0 w 315"/>
                <a:gd name="T41" fmla="*/ 1229 h 1229"/>
                <a:gd name="T42" fmla="*/ 16 w 315"/>
                <a:gd name="T43" fmla="*/ 1229 h 1229"/>
                <a:gd name="T44" fmla="*/ 315 w 315"/>
                <a:gd name="T45" fmla="*/ 891 h 1229"/>
                <a:gd name="T46" fmla="*/ 315 w 315"/>
                <a:gd name="T47" fmla="*/ 855 h 1229"/>
                <a:gd name="T48" fmla="*/ 315 w 315"/>
                <a:gd name="T49" fmla="*/ 688 h 1229"/>
                <a:gd name="T50" fmla="*/ 315 w 315"/>
                <a:gd name="T51" fmla="*/ 688 h 1229"/>
                <a:gd name="T52" fmla="*/ 0 w 315"/>
                <a:gd name="T53" fmla="*/ 1035 h 1229"/>
                <a:gd name="T54" fmla="*/ 0 w 315"/>
                <a:gd name="T55" fmla="*/ 1072 h 1229"/>
                <a:gd name="T56" fmla="*/ 315 w 315"/>
                <a:gd name="T57" fmla="*/ 724 h 1229"/>
                <a:gd name="T58" fmla="*/ 315 w 315"/>
                <a:gd name="T59" fmla="*/ 688 h 1229"/>
                <a:gd name="T60" fmla="*/ 315 w 315"/>
                <a:gd name="T61" fmla="*/ 515 h 1229"/>
                <a:gd name="T62" fmla="*/ 315 w 315"/>
                <a:gd name="T63" fmla="*/ 515 h 1229"/>
                <a:gd name="T64" fmla="*/ 0 w 315"/>
                <a:gd name="T65" fmla="*/ 870 h 1229"/>
                <a:gd name="T66" fmla="*/ 0 w 315"/>
                <a:gd name="T67" fmla="*/ 907 h 1229"/>
                <a:gd name="T68" fmla="*/ 315 w 315"/>
                <a:gd name="T69" fmla="*/ 551 h 1229"/>
                <a:gd name="T70" fmla="*/ 315 w 315"/>
                <a:gd name="T71" fmla="*/ 515 h 1229"/>
                <a:gd name="T72" fmla="*/ 315 w 315"/>
                <a:gd name="T73" fmla="*/ 344 h 1229"/>
                <a:gd name="T74" fmla="*/ 315 w 315"/>
                <a:gd name="T75" fmla="*/ 344 h 1229"/>
                <a:gd name="T76" fmla="*/ 0 w 315"/>
                <a:gd name="T77" fmla="*/ 697 h 1229"/>
                <a:gd name="T78" fmla="*/ 0 w 315"/>
                <a:gd name="T79" fmla="*/ 734 h 1229"/>
                <a:gd name="T80" fmla="*/ 315 w 315"/>
                <a:gd name="T81" fmla="*/ 386 h 1229"/>
                <a:gd name="T82" fmla="*/ 315 w 315"/>
                <a:gd name="T83" fmla="*/ 344 h 1229"/>
                <a:gd name="T84" fmla="*/ 315 w 315"/>
                <a:gd name="T85" fmla="*/ 177 h 1229"/>
                <a:gd name="T86" fmla="*/ 315 w 315"/>
                <a:gd name="T87" fmla="*/ 177 h 1229"/>
                <a:gd name="T88" fmla="*/ 0 w 315"/>
                <a:gd name="T89" fmla="*/ 526 h 1229"/>
                <a:gd name="T90" fmla="*/ 0 w 315"/>
                <a:gd name="T91" fmla="*/ 567 h 1229"/>
                <a:gd name="T92" fmla="*/ 315 w 315"/>
                <a:gd name="T93" fmla="*/ 213 h 1229"/>
                <a:gd name="T94" fmla="*/ 315 w 315"/>
                <a:gd name="T95" fmla="*/ 177 h 1229"/>
                <a:gd name="T96" fmla="*/ 315 w 315"/>
                <a:gd name="T97" fmla="*/ 6 h 1229"/>
                <a:gd name="T98" fmla="*/ 315 w 315"/>
                <a:gd name="T99" fmla="*/ 6 h 1229"/>
                <a:gd name="T100" fmla="*/ 0 w 315"/>
                <a:gd name="T101" fmla="*/ 359 h 1229"/>
                <a:gd name="T102" fmla="*/ 0 w 315"/>
                <a:gd name="T103" fmla="*/ 396 h 1229"/>
                <a:gd name="T104" fmla="*/ 315 w 315"/>
                <a:gd name="T105" fmla="*/ 42 h 1229"/>
                <a:gd name="T106" fmla="*/ 315 w 315"/>
                <a:gd name="T107" fmla="*/ 6 h 1229"/>
                <a:gd name="T108" fmla="*/ 171 w 315"/>
                <a:gd name="T109" fmla="*/ 0 h 1229"/>
                <a:gd name="T110" fmla="*/ 171 w 315"/>
                <a:gd name="T111" fmla="*/ 0 h 1229"/>
                <a:gd name="T112" fmla="*/ 0 w 315"/>
                <a:gd name="T113" fmla="*/ 188 h 1229"/>
                <a:gd name="T114" fmla="*/ 0 w 315"/>
                <a:gd name="T115" fmla="*/ 225 h 1229"/>
                <a:gd name="T116" fmla="*/ 204 w 315"/>
                <a:gd name="T117" fmla="*/ 0 h 1229"/>
                <a:gd name="T118" fmla="*/ 171 w 315"/>
                <a:gd name="T119" fmla="*/ 0 h 12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15"/>
                <a:gd name="T181" fmla="*/ 0 h 1229"/>
                <a:gd name="T182" fmla="*/ 315 w 315"/>
                <a:gd name="T183" fmla="*/ 1229 h 122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15" h="1229">
                  <a:moveTo>
                    <a:pt x="16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58"/>
                  </a:lnTo>
                  <a:lnTo>
                    <a:pt x="54" y="0"/>
                  </a:lnTo>
                  <a:lnTo>
                    <a:pt x="16" y="0"/>
                  </a:lnTo>
                  <a:close/>
                  <a:moveTo>
                    <a:pt x="315" y="1229"/>
                  </a:moveTo>
                  <a:lnTo>
                    <a:pt x="315" y="1229"/>
                  </a:lnTo>
                  <a:lnTo>
                    <a:pt x="315" y="1193"/>
                  </a:lnTo>
                  <a:lnTo>
                    <a:pt x="288" y="1229"/>
                  </a:lnTo>
                  <a:lnTo>
                    <a:pt x="315" y="1229"/>
                  </a:lnTo>
                  <a:close/>
                  <a:moveTo>
                    <a:pt x="165" y="1229"/>
                  </a:moveTo>
                  <a:lnTo>
                    <a:pt x="165" y="1229"/>
                  </a:lnTo>
                  <a:lnTo>
                    <a:pt x="315" y="1062"/>
                  </a:lnTo>
                  <a:lnTo>
                    <a:pt x="315" y="1026"/>
                  </a:lnTo>
                  <a:lnTo>
                    <a:pt x="133" y="1229"/>
                  </a:lnTo>
                  <a:lnTo>
                    <a:pt x="165" y="1229"/>
                  </a:lnTo>
                  <a:close/>
                  <a:moveTo>
                    <a:pt x="315" y="855"/>
                  </a:moveTo>
                  <a:lnTo>
                    <a:pt x="315" y="855"/>
                  </a:lnTo>
                  <a:lnTo>
                    <a:pt x="0" y="1208"/>
                  </a:lnTo>
                  <a:lnTo>
                    <a:pt x="0" y="1229"/>
                  </a:lnTo>
                  <a:lnTo>
                    <a:pt x="16" y="1229"/>
                  </a:lnTo>
                  <a:lnTo>
                    <a:pt x="315" y="891"/>
                  </a:lnTo>
                  <a:lnTo>
                    <a:pt x="315" y="855"/>
                  </a:lnTo>
                  <a:close/>
                  <a:moveTo>
                    <a:pt x="315" y="688"/>
                  </a:moveTo>
                  <a:lnTo>
                    <a:pt x="315" y="688"/>
                  </a:lnTo>
                  <a:lnTo>
                    <a:pt x="0" y="1035"/>
                  </a:lnTo>
                  <a:lnTo>
                    <a:pt x="0" y="1072"/>
                  </a:lnTo>
                  <a:lnTo>
                    <a:pt x="315" y="724"/>
                  </a:lnTo>
                  <a:lnTo>
                    <a:pt x="315" y="688"/>
                  </a:lnTo>
                  <a:close/>
                  <a:moveTo>
                    <a:pt x="315" y="515"/>
                  </a:moveTo>
                  <a:lnTo>
                    <a:pt x="315" y="515"/>
                  </a:lnTo>
                  <a:lnTo>
                    <a:pt x="0" y="870"/>
                  </a:lnTo>
                  <a:lnTo>
                    <a:pt x="0" y="907"/>
                  </a:lnTo>
                  <a:lnTo>
                    <a:pt x="315" y="551"/>
                  </a:lnTo>
                  <a:lnTo>
                    <a:pt x="315" y="515"/>
                  </a:lnTo>
                  <a:close/>
                  <a:moveTo>
                    <a:pt x="315" y="344"/>
                  </a:moveTo>
                  <a:lnTo>
                    <a:pt x="315" y="344"/>
                  </a:lnTo>
                  <a:lnTo>
                    <a:pt x="0" y="697"/>
                  </a:lnTo>
                  <a:lnTo>
                    <a:pt x="0" y="734"/>
                  </a:lnTo>
                  <a:lnTo>
                    <a:pt x="315" y="386"/>
                  </a:lnTo>
                  <a:lnTo>
                    <a:pt x="315" y="344"/>
                  </a:lnTo>
                  <a:close/>
                  <a:moveTo>
                    <a:pt x="315" y="177"/>
                  </a:moveTo>
                  <a:lnTo>
                    <a:pt x="315" y="177"/>
                  </a:lnTo>
                  <a:lnTo>
                    <a:pt x="0" y="526"/>
                  </a:lnTo>
                  <a:lnTo>
                    <a:pt x="0" y="567"/>
                  </a:lnTo>
                  <a:lnTo>
                    <a:pt x="315" y="213"/>
                  </a:lnTo>
                  <a:lnTo>
                    <a:pt x="315" y="177"/>
                  </a:lnTo>
                  <a:close/>
                  <a:moveTo>
                    <a:pt x="315" y="6"/>
                  </a:moveTo>
                  <a:lnTo>
                    <a:pt x="315" y="6"/>
                  </a:lnTo>
                  <a:lnTo>
                    <a:pt x="0" y="359"/>
                  </a:lnTo>
                  <a:lnTo>
                    <a:pt x="0" y="396"/>
                  </a:lnTo>
                  <a:lnTo>
                    <a:pt x="315" y="42"/>
                  </a:lnTo>
                  <a:lnTo>
                    <a:pt x="315" y="6"/>
                  </a:lnTo>
                  <a:close/>
                  <a:moveTo>
                    <a:pt x="171" y="0"/>
                  </a:moveTo>
                  <a:lnTo>
                    <a:pt x="171" y="0"/>
                  </a:lnTo>
                  <a:lnTo>
                    <a:pt x="0" y="188"/>
                  </a:lnTo>
                  <a:lnTo>
                    <a:pt x="0" y="225"/>
                  </a:lnTo>
                  <a:lnTo>
                    <a:pt x="204" y="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grpSp>
        <p:nvGrpSpPr>
          <p:cNvPr id="17411" name="Группа 96"/>
          <p:cNvGrpSpPr>
            <a:grpSpLocks/>
          </p:cNvGrpSpPr>
          <p:nvPr/>
        </p:nvGrpSpPr>
        <p:grpSpPr bwMode="auto">
          <a:xfrm>
            <a:off x="3922713" y="10301288"/>
            <a:ext cx="1330325" cy="1168400"/>
            <a:chOff x="3922713" y="10301288"/>
            <a:chExt cx="1330325" cy="1168400"/>
          </a:xfrm>
        </p:grpSpPr>
        <p:sp>
          <p:nvSpPr>
            <p:cNvPr id="17443" name="Rectangle 46"/>
            <p:cNvSpPr>
              <a:spLocks noChangeArrowheads="1"/>
            </p:cNvSpPr>
            <p:nvPr/>
          </p:nvSpPr>
          <p:spPr bwMode="auto">
            <a:xfrm>
              <a:off x="4362450" y="10988675"/>
              <a:ext cx="468313" cy="452438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4" name="Freeform 47"/>
            <p:cNvSpPr>
              <a:spLocks noEditPoints="1"/>
            </p:cNvSpPr>
            <p:nvPr/>
          </p:nvSpPr>
          <p:spPr bwMode="auto">
            <a:xfrm>
              <a:off x="3922713" y="10301288"/>
              <a:ext cx="912813" cy="1165225"/>
            </a:xfrm>
            <a:custGeom>
              <a:avLst/>
              <a:gdLst>
                <a:gd name="T0" fmla="*/ 1114 w 1151"/>
                <a:gd name="T1" fmla="*/ 4 h 1467"/>
                <a:gd name="T2" fmla="*/ 1145 w 1151"/>
                <a:gd name="T3" fmla="*/ 36 h 1467"/>
                <a:gd name="T4" fmla="*/ 1149 w 1151"/>
                <a:gd name="T5" fmla="*/ 1419 h 1467"/>
                <a:gd name="T6" fmla="*/ 1124 w 1151"/>
                <a:gd name="T7" fmla="*/ 1455 h 1467"/>
                <a:gd name="T8" fmla="*/ 60 w 1151"/>
                <a:gd name="T9" fmla="*/ 1467 h 1467"/>
                <a:gd name="T10" fmla="*/ 18 w 1151"/>
                <a:gd name="T11" fmla="*/ 1448 h 1467"/>
                <a:gd name="T12" fmla="*/ 0 w 1151"/>
                <a:gd name="T13" fmla="*/ 1405 h 1467"/>
                <a:gd name="T14" fmla="*/ 10 w 1151"/>
                <a:gd name="T15" fmla="*/ 27 h 1467"/>
                <a:gd name="T16" fmla="*/ 48 w 1151"/>
                <a:gd name="T17" fmla="*/ 0 h 1467"/>
                <a:gd name="T18" fmla="*/ 52 w 1151"/>
                <a:gd name="T19" fmla="*/ 44 h 1467"/>
                <a:gd name="T20" fmla="*/ 43 w 1151"/>
                <a:gd name="T21" fmla="*/ 845 h 1467"/>
                <a:gd name="T22" fmla="*/ 559 w 1151"/>
                <a:gd name="T23" fmla="*/ 301 h 1467"/>
                <a:gd name="T24" fmla="*/ 590 w 1151"/>
                <a:gd name="T25" fmla="*/ 301 h 1467"/>
                <a:gd name="T26" fmla="*/ 1106 w 1151"/>
                <a:gd name="T27" fmla="*/ 845 h 1467"/>
                <a:gd name="T28" fmla="*/ 1097 w 1151"/>
                <a:gd name="T29" fmla="*/ 44 h 1467"/>
                <a:gd name="T30" fmla="*/ 596 w 1151"/>
                <a:gd name="T31" fmla="*/ 887 h 1467"/>
                <a:gd name="T32" fmla="*/ 1103 w 1151"/>
                <a:gd name="T33" fmla="*/ 1419 h 1467"/>
                <a:gd name="T34" fmla="*/ 553 w 1151"/>
                <a:gd name="T35" fmla="*/ 1423 h 1467"/>
                <a:gd name="T36" fmla="*/ 45 w 1151"/>
                <a:gd name="T37" fmla="*/ 1413 h 1467"/>
                <a:gd name="T38" fmla="*/ 277 w 1151"/>
                <a:gd name="T39" fmla="*/ 488 h 1467"/>
                <a:gd name="T40" fmla="*/ 298 w 1151"/>
                <a:gd name="T41" fmla="*/ 466 h 1467"/>
                <a:gd name="T42" fmla="*/ 319 w 1151"/>
                <a:gd name="T43" fmla="*/ 488 h 1467"/>
                <a:gd name="T44" fmla="*/ 419 w 1151"/>
                <a:gd name="T45" fmla="*/ 578 h 1467"/>
                <a:gd name="T46" fmla="*/ 419 w 1151"/>
                <a:gd name="T47" fmla="*/ 608 h 1467"/>
                <a:gd name="T48" fmla="*/ 319 w 1151"/>
                <a:gd name="T49" fmla="*/ 699 h 1467"/>
                <a:gd name="T50" fmla="*/ 298 w 1151"/>
                <a:gd name="T51" fmla="*/ 722 h 1467"/>
                <a:gd name="T52" fmla="*/ 277 w 1151"/>
                <a:gd name="T53" fmla="*/ 699 h 1467"/>
                <a:gd name="T54" fmla="*/ 177 w 1151"/>
                <a:gd name="T55" fmla="*/ 608 h 1467"/>
                <a:gd name="T56" fmla="*/ 177 w 1151"/>
                <a:gd name="T57" fmla="*/ 578 h 1467"/>
                <a:gd name="T58" fmla="*/ 277 w 1151"/>
                <a:gd name="T59" fmla="*/ 488 h 1467"/>
                <a:gd name="T60" fmla="*/ 947 w 1151"/>
                <a:gd name="T61" fmla="*/ 499 h 1467"/>
                <a:gd name="T62" fmla="*/ 959 w 1151"/>
                <a:gd name="T63" fmla="*/ 528 h 1467"/>
                <a:gd name="T64" fmla="*/ 790 w 1151"/>
                <a:gd name="T65" fmla="*/ 691 h 1467"/>
                <a:gd name="T66" fmla="*/ 768 w 1151"/>
                <a:gd name="T67" fmla="*/ 670 h 1467"/>
                <a:gd name="T68" fmla="*/ 208 w 1151"/>
                <a:gd name="T69" fmla="*/ 1112 h 1467"/>
                <a:gd name="T70" fmla="*/ 208 w 1151"/>
                <a:gd name="T71" fmla="*/ 1081 h 1467"/>
                <a:gd name="T72" fmla="*/ 238 w 1151"/>
                <a:gd name="T73" fmla="*/ 1081 h 1467"/>
                <a:gd name="T74" fmla="*/ 373 w 1151"/>
                <a:gd name="T75" fmla="*/ 1073 h 1467"/>
                <a:gd name="T76" fmla="*/ 394 w 1151"/>
                <a:gd name="T77" fmla="*/ 1096 h 1467"/>
                <a:gd name="T78" fmla="*/ 388 w 1151"/>
                <a:gd name="T79" fmla="*/ 1231 h 1467"/>
                <a:gd name="T80" fmla="*/ 388 w 1151"/>
                <a:gd name="T81" fmla="*/ 1261 h 1467"/>
                <a:gd name="T82" fmla="*/ 358 w 1151"/>
                <a:gd name="T83" fmla="*/ 1261 h 1467"/>
                <a:gd name="T84" fmla="*/ 223 w 1151"/>
                <a:gd name="T85" fmla="*/ 1267 h 1467"/>
                <a:gd name="T86" fmla="*/ 202 w 1151"/>
                <a:gd name="T87" fmla="*/ 1246 h 1467"/>
                <a:gd name="T88" fmla="*/ 208 w 1151"/>
                <a:gd name="T89" fmla="*/ 1112 h 1467"/>
                <a:gd name="T90" fmla="*/ 726 w 1151"/>
                <a:gd name="T91" fmla="*/ 1123 h 1467"/>
                <a:gd name="T92" fmla="*/ 738 w 1151"/>
                <a:gd name="T93" fmla="*/ 1094 h 1467"/>
                <a:gd name="T94" fmla="*/ 972 w 1151"/>
                <a:gd name="T95" fmla="*/ 1100 h 1467"/>
                <a:gd name="T96" fmla="*/ 972 w 1151"/>
                <a:gd name="T97" fmla="*/ 1131 h 14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1"/>
                <a:gd name="T148" fmla="*/ 0 h 1467"/>
                <a:gd name="T149" fmla="*/ 1151 w 1151"/>
                <a:gd name="T150" fmla="*/ 1467 h 14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1" h="1467">
                  <a:moveTo>
                    <a:pt x="60" y="0"/>
                  </a:moveTo>
                  <a:lnTo>
                    <a:pt x="1091" y="0"/>
                  </a:lnTo>
                  <a:lnTo>
                    <a:pt x="1103" y="0"/>
                  </a:lnTo>
                  <a:lnTo>
                    <a:pt x="1114" y="4"/>
                  </a:lnTo>
                  <a:lnTo>
                    <a:pt x="1124" y="9"/>
                  </a:lnTo>
                  <a:lnTo>
                    <a:pt x="1133" y="17"/>
                  </a:lnTo>
                  <a:lnTo>
                    <a:pt x="1139" y="27"/>
                  </a:lnTo>
                  <a:lnTo>
                    <a:pt x="1145" y="36"/>
                  </a:lnTo>
                  <a:lnTo>
                    <a:pt x="1149" y="48"/>
                  </a:lnTo>
                  <a:lnTo>
                    <a:pt x="1151" y="59"/>
                  </a:lnTo>
                  <a:lnTo>
                    <a:pt x="1151" y="1405"/>
                  </a:lnTo>
                  <a:lnTo>
                    <a:pt x="1149" y="1419"/>
                  </a:lnTo>
                  <a:lnTo>
                    <a:pt x="1145" y="1430"/>
                  </a:lnTo>
                  <a:lnTo>
                    <a:pt x="1139" y="1440"/>
                  </a:lnTo>
                  <a:lnTo>
                    <a:pt x="1133" y="1448"/>
                  </a:lnTo>
                  <a:lnTo>
                    <a:pt x="1124" y="1455"/>
                  </a:lnTo>
                  <a:lnTo>
                    <a:pt x="1114" y="1461"/>
                  </a:lnTo>
                  <a:lnTo>
                    <a:pt x="1103" y="1465"/>
                  </a:lnTo>
                  <a:lnTo>
                    <a:pt x="1091" y="1467"/>
                  </a:lnTo>
                  <a:lnTo>
                    <a:pt x="60" y="1467"/>
                  </a:lnTo>
                  <a:lnTo>
                    <a:pt x="48" y="1465"/>
                  </a:lnTo>
                  <a:lnTo>
                    <a:pt x="37" y="1461"/>
                  </a:lnTo>
                  <a:lnTo>
                    <a:pt x="25" y="1455"/>
                  </a:lnTo>
                  <a:lnTo>
                    <a:pt x="18" y="1448"/>
                  </a:lnTo>
                  <a:lnTo>
                    <a:pt x="10" y="1440"/>
                  </a:lnTo>
                  <a:lnTo>
                    <a:pt x="4" y="1430"/>
                  </a:lnTo>
                  <a:lnTo>
                    <a:pt x="0" y="1419"/>
                  </a:lnTo>
                  <a:lnTo>
                    <a:pt x="0" y="1405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4" y="36"/>
                  </a:lnTo>
                  <a:lnTo>
                    <a:pt x="10" y="27"/>
                  </a:lnTo>
                  <a:lnTo>
                    <a:pt x="18" y="17"/>
                  </a:lnTo>
                  <a:lnTo>
                    <a:pt x="25" y="9"/>
                  </a:lnTo>
                  <a:lnTo>
                    <a:pt x="37" y="4"/>
                  </a:lnTo>
                  <a:lnTo>
                    <a:pt x="48" y="0"/>
                  </a:lnTo>
                  <a:lnTo>
                    <a:pt x="60" y="0"/>
                  </a:lnTo>
                  <a:close/>
                  <a:moveTo>
                    <a:pt x="1091" y="42"/>
                  </a:moveTo>
                  <a:lnTo>
                    <a:pt x="60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5" y="54"/>
                  </a:lnTo>
                  <a:lnTo>
                    <a:pt x="43" y="59"/>
                  </a:lnTo>
                  <a:lnTo>
                    <a:pt x="43" y="845"/>
                  </a:lnTo>
                  <a:lnTo>
                    <a:pt x="553" y="845"/>
                  </a:lnTo>
                  <a:lnTo>
                    <a:pt x="553" y="317"/>
                  </a:lnTo>
                  <a:lnTo>
                    <a:pt x="555" y="309"/>
                  </a:lnTo>
                  <a:lnTo>
                    <a:pt x="559" y="301"/>
                  </a:lnTo>
                  <a:lnTo>
                    <a:pt x="567" y="297"/>
                  </a:lnTo>
                  <a:lnTo>
                    <a:pt x="575" y="295"/>
                  </a:lnTo>
                  <a:lnTo>
                    <a:pt x="584" y="297"/>
                  </a:lnTo>
                  <a:lnTo>
                    <a:pt x="590" y="301"/>
                  </a:lnTo>
                  <a:lnTo>
                    <a:pt x="596" y="309"/>
                  </a:lnTo>
                  <a:lnTo>
                    <a:pt x="596" y="317"/>
                  </a:lnTo>
                  <a:lnTo>
                    <a:pt x="596" y="845"/>
                  </a:lnTo>
                  <a:lnTo>
                    <a:pt x="1106" y="845"/>
                  </a:lnTo>
                  <a:lnTo>
                    <a:pt x="1106" y="59"/>
                  </a:lnTo>
                  <a:lnTo>
                    <a:pt x="1106" y="54"/>
                  </a:lnTo>
                  <a:lnTo>
                    <a:pt x="1103" y="48"/>
                  </a:lnTo>
                  <a:lnTo>
                    <a:pt x="1097" y="44"/>
                  </a:lnTo>
                  <a:lnTo>
                    <a:pt x="1091" y="42"/>
                  </a:lnTo>
                  <a:close/>
                  <a:moveTo>
                    <a:pt x="1106" y="1405"/>
                  </a:moveTo>
                  <a:lnTo>
                    <a:pt x="1106" y="887"/>
                  </a:lnTo>
                  <a:lnTo>
                    <a:pt x="596" y="887"/>
                  </a:lnTo>
                  <a:lnTo>
                    <a:pt x="596" y="1423"/>
                  </a:lnTo>
                  <a:lnTo>
                    <a:pt x="1091" y="1423"/>
                  </a:lnTo>
                  <a:lnTo>
                    <a:pt x="1097" y="1423"/>
                  </a:lnTo>
                  <a:lnTo>
                    <a:pt x="1103" y="1419"/>
                  </a:lnTo>
                  <a:lnTo>
                    <a:pt x="1106" y="1413"/>
                  </a:lnTo>
                  <a:lnTo>
                    <a:pt x="1106" y="1405"/>
                  </a:lnTo>
                  <a:close/>
                  <a:moveTo>
                    <a:pt x="60" y="1423"/>
                  </a:moveTo>
                  <a:lnTo>
                    <a:pt x="553" y="1423"/>
                  </a:lnTo>
                  <a:lnTo>
                    <a:pt x="553" y="887"/>
                  </a:lnTo>
                  <a:lnTo>
                    <a:pt x="43" y="887"/>
                  </a:lnTo>
                  <a:lnTo>
                    <a:pt x="43" y="1405"/>
                  </a:lnTo>
                  <a:lnTo>
                    <a:pt x="45" y="1413"/>
                  </a:lnTo>
                  <a:lnTo>
                    <a:pt x="48" y="1419"/>
                  </a:lnTo>
                  <a:lnTo>
                    <a:pt x="52" y="1423"/>
                  </a:lnTo>
                  <a:lnTo>
                    <a:pt x="60" y="1423"/>
                  </a:lnTo>
                  <a:close/>
                  <a:moveTo>
                    <a:pt x="277" y="488"/>
                  </a:moveTo>
                  <a:lnTo>
                    <a:pt x="277" y="480"/>
                  </a:lnTo>
                  <a:lnTo>
                    <a:pt x="283" y="472"/>
                  </a:lnTo>
                  <a:lnTo>
                    <a:pt x="288" y="468"/>
                  </a:lnTo>
                  <a:lnTo>
                    <a:pt x="298" y="466"/>
                  </a:lnTo>
                  <a:lnTo>
                    <a:pt x="306" y="468"/>
                  </a:lnTo>
                  <a:lnTo>
                    <a:pt x="313" y="472"/>
                  </a:lnTo>
                  <a:lnTo>
                    <a:pt x="317" y="480"/>
                  </a:lnTo>
                  <a:lnTo>
                    <a:pt x="319" y="488"/>
                  </a:lnTo>
                  <a:lnTo>
                    <a:pt x="319" y="572"/>
                  </a:lnTo>
                  <a:lnTo>
                    <a:pt x="404" y="572"/>
                  </a:lnTo>
                  <a:lnTo>
                    <a:pt x="411" y="574"/>
                  </a:lnTo>
                  <a:lnTo>
                    <a:pt x="419" y="578"/>
                  </a:lnTo>
                  <a:lnTo>
                    <a:pt x="423" y="585"/>
                  </a:lnTo>
                  <a:lnTo>
                    <a:pt x="425" y="593"/>
                  </a:lnTo>
                  <a:lnTo>
                    <a:pt x="423" y="603"/>
                  </a:lnTo>
                  <a:lnTo>
                    <a:pt x="419" y="608"/>
                  </a:lnTo>
                  <a:lnTo>
                    <a:pt x="411" y="614"/>
                  </a:lnTo>
                  <a:lnTo>
                    <a:pt x="404" y="616"/>
                  </a:lnTo>
                  <a:lnTo>
                    <a:pt x="319" y="616"/>
                  </a:lnTo>
                  <a:lnTo>
                    <a:pt x="319" y="699"/>
                  </a:lnTo>
                  <a:lnTo>
                    <a:pt x="317" y="708"/>
                  </a:lnTo>
                  <a:lnTo>
                    <a:pt x="313" y="714"/>
                  </a:lnTo>
                  <a:lnTo>
                    <a:pt x="306" y="720"/>
                  </a:lnTo>
                  <a:lnTo>
                    <a:pt x="298" y="722"/>
                  </a:lnTo>
                  <a:lnTo>
                    <a:pt x="288" y="720"/>
                  </a:lnTo>
                  <a:lnTo>
                    <a:pt x="283" y="714"/>
                  </a:lnTo>
                  <a:lnTo>
                    <a:pt x="277" y="708"/>
                  </a:lnTo>
                  <a:lnTo>
                    <a:pt x="277" y="699"/>
                  </a:lnTo>
                  <a:lnTo>
                    <a:pt x="277" y="616"/>
                  </a:lnTo>
                  <a:lnTo>
                    <a:pt x="192" y="616"/>
                  </a:lnTo>
                  <a:lnTo>
                    <a:pt x="183" y="614"/>
                  </a:lnTo>
                  <a:lnTo>
                    <a:pt x="177" y="608"/>
                  </a:lnTo>
                  <a:lnTo>
                    <a:pt x="171" y="603"/>
                  </a:lnTo>
                  <a:lnTo>
                    <a:pt x="169" y="593"/>
                  </a:lnTo>
                  <a:lnTo>
                    <a:pt x="171" y="585"/>
                  </a:lnTo>
                  <a:lnTo>
                    <a:pt x="177" y="578"/>
                  </a:lnTo>
                  <a:lnTo>
                    <a:pt x="183" y="574"/>
                  </a:lnTo>
                  <a:lnTo>
                    <a:pt x="192" y="572"/>
                  </a:lnTo>
                  <a:lnTo>
                    <a:pt x="277" y="572"/>
                  </a:lnTo>
                  <a:lnTo>
                    <a:pt x="277" y="488"/>
                  </a:lnTo>
                  <a:close/>
                  <a:moveTo>
                    <a:pt x="924" y="505"/>
                  </a:moveTo>
                  <a:lnTo>
                    <a:pt x="932" y="499"/>
                  </a:lnTo>
                  <a:lnTo>
                    <a:pt x="939" y="497"/>
                  </a:lnTo>
                  <a:lnTo>
                    <a:pt x="947" y="499"/>
                  </a:lnTo>
                  <a:lnTo>
                    <a:pt x="955" y="505"/>
                  </a:lnTo>
                  <a:lnTo>
                    <a:pt x="959" y="511"/>
                  </a:lnTo>
                  <a:lnTo>
                    <a:pt x="960" y="520"/>
                  </a:lnTo>
                  <a:lnTo>
                    <a:pt x="959" y="528"/>
                  </a:lnTo>
                  <a:lnTo>
                    <a:pt x="955" y="536"/>
                  </a:lnTo>
                  <a:lnTo>
                    <a:pt x="805" y="683"/>
                  </a:lnTo>
                  <a:lnTo>
                    <a:pt x="797" y="689"/>
                  </a:lnTo>
                  <a:lnTo>
                    <a:pt x="790" y="691"/>
                  </a:lnTo>
                  <a:lnTo>
                    <a:pt x="782" y="689"/>
                  </a:lnTo>
                  <a:lnTo>
                    <a:pt x="774" y="683"/>
                  </a:lnTo>
                  <a:lnTo>
                    <a:pt x="770" y="678"/>
                  </a:lnTo>
                  <a:lnTo>
                    <a:pt x="768" y="670"/>
                  </a:lnTo>
                  <a:lnTo>
                    <a:pt x="770" y="660"/>
                  </a:lnTo>
                  <a:lnTo>
                    <a:pt x="774" y="655"/>
                  </a:lnTo>
                  <a:lnTo>
                    <a:pt x="924" y="505"/>
                  </a:lnTo>
                  <a:close/>
                  <a:moveTo>
                    <a:pt x="208" y="1112"/>
                  </a:moveTo>
                  <a:lnTo>
                    <a:pt x="202" y="1104"/>
                  </a:lnTo>
                  <a:lnTo>
                    <a:pt x="202" y="1096"/>
                  </a:lnTo>
                  <a:lnTo>
                    <a:pt x="202" y="1087"/>
                  </a:lnTo>
                  <a:lnTo>
                    <a:pt x="208" y="1081"/>
                  </a:lnTo>
                  <a:lnTo>
                    <a:pt x="215" y="1075"/>
                  </a:lnTo>
                  <a:lnTo>
                    <a:pt x="223" y="1073"/>
                  </a:lnTo>
                  <a:lnTo>
                    <a:pt x="231" y="1075"/>
                  </a:lnTo>
                  <a:lnTo>
                    <a:pt x="238" y="1081"/>
                  </a:lnTo>
                  <a:lnTo>
                    <a:pt x="298" y="1140"/>
                  </a:lnTo>
                  <a:lnTo>
                    <a:pt x="358" y="1081"/>
                  </a:lnTo>
                  <a:lnTo>
                    <a:pt x="363" y="1075"/>
                  </a:lnTo>
                  <a:lnTo>
                    <a:pt x="373" y="1073"/>
                  </a:lnTo>
                  <a:lnTo>
                    <a:pt x="381" y="1075"/>
                  </a:lnTo>
                  <a:lnTo>
                    <a:pt x="388" y="1081"/>
                  </a:lnTo>
                  <a:lnTo>
                    <a:pt x="392" y="1087"/>
                  </a:lnTo>
                  <a:lnTo>
                    <a:pt x="394" y="1096"/>
                  </a:lnTo>
                  <a:lnTo>
                    <a:pt x="392" y="1104"/>
                  </a:lnTo>
                  <a:lnTo>
                    <a:pt x="388" y="1112"/>
                  </a:lnTo>
                  <a:lnTo>
                    <a:pt x="329" y="1171"/>
                  </a:lnTo>
                  <a:lnTo>
                    <a:pt x="388" y="1231"/>
                  </a:lnTo>
                  <a:lnTo>
                    <a:pt x="392" y="1236"/>
                  </a:lnTo>
                  <a:lnTo>
                    <a:pt x="394" y="1246"/>
                  </a:lnTo>
                  <a:lnTo>
                    <a:pt x="392" y="1254"/>
                  </a:lnTo>
                  <a:lnTo>
                    <a:pt x="388" y="1261"/>
                  </a:lnTo>
                  <a:lnTo>
                    <a:pt x="381" y="1265"/>
                  </a:lnTo>
                  <a:lnTo>
                    <a:pt x="373" y="1267"/>
                  </a:lnTo>
                  <a:lnTo>
                    <a:pt x="363" y="1265"/>
                  </a:lnTo>
                  <a:lnTo>
                    <a:pt x="358" y="1261"/>
                  </a:lnTo>
                  <a:lnTo>
                    <a:pt x="298" y="1200"/>
                  </a:lnTo>
                  <a:lnTo>
                    <a:pt x="238" y="1261"/>
                  </a:lnTo>
                  <a:lnTo>
                    <a:pt x="231" y="1265"/>
                  </a:lnTo>
                  <a:lnTo>
                    <a:pt x="223" y="1267"/>
                  </a:lnTo>
                  <a:lnTo>
                    <a:pt x="215" y="1265"/>
                  </a:lnTo>
                  <a:lnTo>
                    <a:pt x="208" y="1261"/>
                  </a:lnTo>
                  <a:lnTo>
                    <a:pt x="202" y="1254"/>
                  </a:lnTo>
                  <a:lnTo>
                    <a:pt x="202" y="1246"/>
                  </a:lnTo>
                  <a:lnTo>
                    <a:pt x="202" y="1236"/>
                  </a:lnTo>
                  <a:lnTo>
                    <a:pt x="208" y="1231"/>
                  </a:lnTo>
                  <a:lnTo>
                    <a:pt x="267" y="1171"/>
                  </a:lnTo>
                  <a:lnTo>
                    <a:pt x="208" y="1112"/>
                  </a:lnTo>
                  <a:close/>
                  <a:moveTo>
                    <a:pt x="745" y="1137"/>
                  </a:moveTo>
                  <a:lnTo>
                    <a:pt x="738" y="1135"/>
                  </a:lnTo>
                  <a:lnTo>
                    <a:pt x="730" y="1131"/>
                  </a:lnTo>
                  <a:lnTo>
                    <a:pt x="726" y="1123"/>
                  </a:lnTo>
                  <a:lnTo>
                    <a:pt x="724" y="1115"/>
                  </a:lnTo>
                  <a:lnTo>
                    <a:pt x="726" y="1106"/>
                  </a:lnTo>
                  <a:lnTo>
                    <a:pt x="730" y="1100"/>
                  </a:lnTo>
                  <a:lnTo>
                    <a:pt x="738" y="1094"/>
                  </a:lnTo>
                  <a:lnTo>
                    <a:pt x="745" y="1094"/>
                  </a:lnTo>
                  <a:lnTo>
                    <a:pt x="957" y="1094"/>
                  </a:lnTo>
                  <a:lnTo>
                    <a:pt x="966" y="1094"/>
                  </a:lnTo>
                  <a:lnTo>
                    <a:pt x="972" y="1100"/>
                  </a:lnTo>
                  <a:lnTo>
                    <a:pt x="978" y="1106"/>
                  </a:lnTo>
                  <a:lnTo>
                    <a:pt x="980" y="1115"/>
                  </a:lnTo>
                  <a:lnTo>
                    <a:pt x="978" y="1123"/>
                  </a:lnTo>
                  <a:lnTo>
                    <a:pt x="972" y="1131"/>
                  </a:lnTo>
                  <a:lnTo>
                    <a:pt x="966" y="1135"/>
                  </a:lnTo>
                  <a:lnTo>
                    <a:pt x="957" y="1137"/>
                  </a:lnTo>
                  <a:lnTo>
                    <a:pt x="745" y="1137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5" name="Freeform 48"/>
            <p:cNvSpPr>
              <a:spLocks/>
            </p:cNvSpPr>
            <p:nvPr/>
          </p:nvSpPr>
          <p:spPr bwMode="auto">
            <a:xfrm>
              <a:off x="4497388" y="11260138"/>
              <a:ext cx="203200" cy="33338"/>
            </a:xfrm>
            <a:custGeom>
              <a:avLst/>
              <a:gdLst>
                <a:gd name="T0" fmla="*/ 21 w 256"/>
                <a:gd name="T1" fmla="*/ 42 h 42"/>
                <a:gd name="T2" fmla="*/ 14 w 256"/>
                <a:gd name="T3" fmla="*/ 40 h 42"/>
                <a:gd name="T4" fmla="*/ 6 w 256"/>
                <a:gd name="T5" fmla="*/ 36 h 42"/>
                <a:gd name="T6" fmla="*/ 2 w 256"/>
                <a:gd name="T7" fmla="*/ 28 h 42"/>
                <a:gd name="T8" fmla="*/ 0 w 256"/>
                <a:gd name="T9" fmla="*/ 21 h 42"/>
                <a:gd name="T10" fmla="*/ 2 w 256"/>
                <a:gd name="T11" fmla="*/ 13 h 42"/>
                <a:gd name="T12" fmla="*/ 6 w 256"/>
                <a:gd name="T13" fmla="*/ 5 h 42"/>
                <a:gd name="T14" fmla="*/ 14 w 256"/>
                <a:gd name="T15" fmla="*/ 2 h 42"/>
                <a:gd name="T16" fmla="*/ 21 w 256"/>
                <a:gd name="T17" fmla="*/ 0 h 42"/>
                <a:gd name="T18" fmla="*/ 233 w 256"/>
                <a:gd name="T19" fmla="*/ 0 h 42"/>
                <a:gd name="T20" fmla="*/ 242 w 256"/>
                <a:gd name="T21" fmla="*/ 2 h 42"/>
                <a:gd name="T22" fmla="*/ 248 w 256"/>
                <a:gd name="T23" fmla="*/ 5 h 42"/>
                <a:gd name="T24" fmla="*/ 254 w 256"/>
                <a:gd name="T25" fmla="*/ 13 h 42"/>
                <a:gd name="T26" fmla="*/ 256 w 256"/>
                <a:gd name="T27" fmla="*/ 21 h 42"/>
                <a:gd name="T28" fmla="*/ 254 w 256"/>
                <a:gd name="T29" fmla="*/ 28 h 42"/>
                <a:gd name="T30" fmla="*/ 248 w 256"/>
                <a:gd name="T31" fmla="*/ 36 h 42"/>
                <a:gd name="T32" fmla="*/ 242 w 256"/>
                <a:gd name="T33" fmla="*/ 40 h 42"/>
                <a:gd name="T34" fmla="*/ 233 w 256"/>
                <a:gd name="T35" fmla="*/ 42 h 42"/>
                <a:gd name="T36" fmla="*/ 21 w 256"/>
                <a:gd name="T37" fmla="*/ 42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6"/>
                <a:gd name="T58" fmla="*/ 0 h 42"/>
                <a:gd name="T59" fmla="*/ 256 w 256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6" h="42">
                  <a:moveTo>
                    <a:pt x="21" y="42"/>
                  </a:moveTo>
                  <a:lnTo>
                    <a:pt x="14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33" y="0"/>
                  </a:lnTo>
                  <a:lnTo>
                    <a:pt x="242" y="2"/>
                  </a:lnTo>
                  <a:lnTo>
                    <a:pt x="248" y="5"/>
                  </a:lnTo>
                  <a:lnTo>
                    <a:pt x="254" y="13"/>
                  </a:lnTo>
                  <a:lnTo>
                    <a:pt x="256" y="21"/>
                  </a:lnTo>
                  <a:lnTo>
                    <a:pt x="254" y="28"/>
                  </a:lnTo>
                  <a:lnTo>
                    <a:pt x="248" y="36"/>
                  </a:lnTo>
                  <a:lnTo>
                    <a:pt x="242" y="40"/>
                  </a:lnTo>
                  <a:lnTo>
                    <a:pt x="233" y="42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6" name="Freeform 49"/>
            <p:cNvSpPr>
              <a:spLocks/>
            </p:cNvSpPr>
            <p:nvPr/>
          </p:nvSpPr>
          <p:spPr bwMode="auto">
            <a:xfrm>
              <a:off x="4529138" y="10688638"/>
              <a:ext cx="53975" cy="53975"/>
            </a:xfrm>
            <a:custGeom>
              <a:avLst/>
              <a:gdLst>
                <a:gd name="T0" fmla="*/ 9 w 67"/>
                <a:gd name="T1" fmla="*/ 9 h 67"/>
                <a:gd name="T2" fmla="*/ 5 w 67"/>
                <a:gd name="T3" fmla="*/ 15 h 67"/>
                <a:gd name="T4" fmla="*/ 3 w 67"/>
                <a:gd name="T5" fmla="*/ 21 h 67"/>
                <a:gd name="T6" fmla="*/ 2 w 67"/>
                <a:gd name="T7" fmla="*/ 26 h 67"/>
                <a:gd name="T8" fmla="*/ 0 w 67"/>
                <a:gd name="T9" fmla="*/ 32 h 67"/>
                <a:gd name="T10" fmla="*/ 2 w 67"/>
                <a:gd name="T11" fmla="*/ 40 h 67"/>
                <a:gd name="T12" fmla="*/ 3 w 67"/>
                <a:gd name="T13" fmla="*/ 46 h 67"/>
                <a:gd name="T14" fmla="*/ 5 w 67"/>
                <a:gd name="T15" fmla="*/ 51 h 67"/>
                <a:gd name="T16" fmla="*/ 9 w 67"/>
                <a:gd name="T17" fmla="*/ 57 h 67"/>
                <a:gd name="T18" fmla="*/ 15 w 67"/>
                <a:gd name="T19" fmla="*/ 61 h 67"/>
                <a:gd name="T20" fmla="*/ 21 w 67"/>
                <a:gd name="T21" fmla="*/ 65 h 67"/>
                <a:gd name="T22" fmla="*/ 26 w 67"/>
                <a:gd name="T23" fmla="*/ 67 h 67"/>
                <a:gd name="T24" fmla="*/ 34 w 67"/>
                <a:gd name="T25" fmla="*/ 67 h 67"/>
                <a:gd name="T26" fmla="*/ 40 w 67"/>
                <a:gd name="T27" fmla="*/ 67 h 67"/>
                <a:gd name="T28" fmla="*/ 46 w 67"/>
                <a:gd name="T29" fmla="*/ 65 h 67"/>
                <a:gd name="T30" fmla="*/ 53 w 67"/>
                <a:gd name="T31" fmla="*/ 61 h 67"/>
                <a:gd name="T32" fmla="*/ 57 w 67"/>
                <a:gd name="T33" fmla="*/ 57 h 67"/>
                <a:gd name="T34" fmla="*/ 63 w 67"/>
                <a:gd name="T35" fmla="*/ 51 h 67"/>
                <a:gd name="T36" fmla="*/ 65 w 67"/>
                <a:gd name="T37" fmla="*/ 46 h 67"/>
                <a:gd name="T38" fmla="*/ 67 w 67"/>
                <a:gd name="T39" fmla="*/ 40 h 67"/>
                <a:gd name="T40" fmla="*/ 67 w 67"/>
                <a:gd name="T41" fmla="*/ 32 h 67"/>
                <a:gd name="T42" fmla="*/ 67 w 67"/>
                <a:gd name="T43" fmla="*/ 26 h 67"/>
                <a:gd name="T44" fmla="*/ 65 w 67"/>
                <a:gd name="T45" fmla="*/ 21 h 67"/>
                <a:gd name="T46" fmla="*/ 63 w 67"/>
                <a:gd name="T47" fmla="*/ 15 h 67"/>
                <a:gd name="T48" fmla="*/ 57 w 67"/>
                <a:gd name="T49" fmla="*/ 9 h 67"/>
                <a:gd name="T50" fmla="*/ 53 w 67"/>
                <a:gd name="T51" fmla="*/ 5 h 67"/>
                <a:gd name="T52" fmla="*/ 46 w 67"/>
                <a:gd name="T53" fmla="*/ 1 h 67"/>
                <a:gd name="T54" fmla="*/ 40 w 67"/>
                <a:gd name="T55" fmla="*/ 0 h 67"/>
                <a:gd name="T56" fmla="*/ 34 w 67"/>
                <a:gd name="T57" fmla="*/ 0 h 67"/>
                <a:gd name="T58" fmla="*/ 26 w 67"/>
                <a:gd name="T59" fmla="*/ 0 h 67"/>
                <a:gd name="T60" fmla="*/ 21 w 67"/>
                <a:gd name="T61" fmla="*/ 1 h 67"/>
                <a:gd name="T62" fmla="*/ 15 w 67"/>
                <a:gd name="T63" fmla="*/ 5 h 67"/>
                <a:gd name="T64" fmla="*/ 9 w 67"/>
                <a:gd name="T65" fmla="*/ 9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67"/>
                <a:gd name="T101" fmla="*/ 67 w 67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67">
                  <a:moveTo>
                    <a:pt x="9" y="9"/>
                  </a:moveTo>
                  <a:lnTo>
                    <a:pt x="5" y="15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5" y="61"/>
                  </a:lnTo>
                  <a:lnTo>
                    <a:pt x="21" y="65"/>
                  </a:lnTo>
                  <a:lnTo>
                    <a:pt x="26" y="67"/>
                  </a:lnTo>
                  <a:lnTo>
                    <a:pt x="34" y="67"/>
                  </a:lnTo>
                  <a:lnTo>
                    <a:pt x="40" y="67"/>
                  </a:lnTo>
                  <a:lnTo>
                    <a:pt x="46" y="65"/>
                  </a:lnTo>
                  <a:lnTo>
                    <a:pt x="53" y="61"/>
                  </a:lnTo>
                  <a:lnTo>
                    <a:pt x="57" y="57"/>
                  </a:lnTo>
                  <a:lnTo>
                    <a:pt x="63" y="51"/>
                  </a:lnTo>
                  <a:lnTo>
                    <a:pt x="65" y="46"/>
                  </a:lnTo>
                  <a:lnTo>
                    <a:pt x="67" y="40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65" y="21"/>
                  </a:lnTo>
                  <a:lnTo>
                    <a:pt x="63" y="15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5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7" name="Freeform 50"/>
            <p:cNvSpPr>
              <a:spLocks/>
            </p:cNvSpPr>
            <p:nvPr/>
          </p:nvSpPr>
          <p:spPr bwMode="auto">
            <a:xfrm>
              <a:off x="3925888" y="10526713"/>
              <a:ext cx="904875" cy="33338"/>
            </a:xfrm>
            <a:custGeom>
              <a:avLst/>
              <a:gdLst>
                <a:gd name="T0" fmla="*/ 21 w 1141"/>
                <a:gd name="T1" fmla="*/ 42 h 42"/>
                <a:gd name="T2" fmla="*/ 14 w 1141"/>
                <a:gd name="T3" fmla="*/ 42 h 42"/>
                <a:gd name="T4" fmla="*/ 6 w 1141"/>
                <a:gd name="T5" fmla="*/ 37 h 42"/>
                <a:gd name="T6" fmla="*/ 2 w 1141"/>
                <a:gd name="T7" fmla="*/ 31 h 42"/>
                <a:gd name="T8" fmla="*/ 0 w 1141"/>
                <a:gd name="T9" fmla="*/ 21 h 42"/>
                <a:gd name="T10" fmla="*/ 2 w 1141"/>
                <a:gd name="T11" fmla="*/ 13 h 42"/>
                <a:gd name="T12" fmla="*/ 6 w 1141"/>
                <a:gd name="T13" fmla="*/ 6 h 42"/>
                <a:gd name="T14" fmla="*/ 14 w 1141"/>
                <a:gd name="T15" fmla="*/ 2 h 42"/>
                <a:gd name="T16" fmla="*/ 21 w 1141"/>
                <a:gd name="T17" fmla="*/ 0 h 42"/>
                <a:gd name="T18" fmla="*/ 1120 w 1141"/>
                <a:gd name="T19" fmla="*/ 0 h 42"/>
                <a:gd name="T20" fmla="*/ 1129 w 1141"/>
                <a:gd name="T21" fmla="*/ 2 h 42"/>
                <a:gd name="T22" fmla="*/ 1135 w 1141"/>
                <a:gd name="T23" fmla="*/ 6 h 42"/>
                <a:gd name="T24" fmla="*/ 1141 w 1141"/>
                <a:gd name="T25" fmla="*/ 13 h 42"/>
                <a:gd name="T26" fmla="*/ 1141 w 1141"/>
                <a:gd name="T27" fmla="*/ 21 h 42"/>
                <a:gd name="T28" fmla="*/ 1141 w 1141"/>
                <a:gd name="T29" fmla="*/ 31 h 42"/>
                <a:gd name="T30" fmla="*/ 1135 w 1141"/>
                <a:gd name="T31" fmla="*/ 37 h 42"/>
                <a:gd name="T32" fmla="*/ 1129 w 1141"/>
                <a:gd name="T33" fmla="*/ 42 h 42"/>
                <a:gd name="T34" fmla="*/ 1120 w 1141"/>
                <a:gd name="T35" fmla="*/ 42 h 42"/>
                <a:gd name="T36" fmla="*/ 21 w 1141"/>
                <a:gd name="T37" fmla="*/ 42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41"/>
                <a:gd name="T58" fmla="*/ 0 h 42"/>
                <a:gd name="T59" fmla="*/ 1141 w 1141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41" h="42">
                  <a:moveTo>
                    <a:pt x="21" y="42"/>
                  </a:moveTo>
                  <a:lnTo>
                    <a:pt x="14" y="42"/>
                  </a:lnTo>
                  <a:lnTo>
                    <a:pt x="6" y="37"/>
                  </a:lnTo>
                  <a:lnTo>
                    <a:pt x="2" y="31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1120" y="0"/>
                  </a:lnTo>
                  <a:lnTo>
                    <a:pt x="1129" y="2"/>
                  </a:lnTo>
                  <a:lnTo>
                    <a:pt x="1135" y="6"/>
                  </a:lnTo>
                  <a:lnTo>
                    <a:pt x="1141" y="13"/>
                  </a:lnTo>
                  <a:lnTo>
                    <a:pt x="1141" y="21"/>
                  </a:lnTo>
                  <a:lnTo>
                    <a:pt x="1141" y="31"/>
                  </a:lnTo>
                  <a:lnTo>
                    <a:pt x="1135" y="37"/>
                  </a:lnTo>
                  <a:lnTo>
                    <a:pt x="1129" y="42"/>
                  </a:lnTo>
                  <a:lnTo>
                    <a:pt x="1120" y="42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8" name="Freeform 51"/>
            <p:cNvSpPr>
              <a:spLocks/>
            </p:cNvSpPr>
            <p:nvPr/>
          </p:nvSpPr>
          <p:spPr bwMode="auto">
            <a:xfrm>
              <a:off x="4648200" y="10806113"/>
              <a:ext cx="53975" cy="53975"/>
            </a:xfrm>
            <a:custGeom>
              <a:avLst/>
              <a:gdLst>
                <a:gd name="T0" fmla="*/ 10 w 68"/>
                <a:gd name="T1" fmla="*/ 10 h 68"/>
                <a:gd name="T2" fmla="*/ 6 w 68"/>
                <a:gd name="T3" fmla="*/ 16 h 68"/>
                <a:gd name="T4" fmla="*/ 2 w 68"/>
                <a:gd name="T5" fmla="*/ 21 h 68"/>
                <a:gd name="T6" fmla="*/ 2 w 68"/>
                <a:gd name="T7" fmla="*/ 27 h 68"/>
                <a:gd name="T8" fmla="*/ 0 w 68"/>
                <a:gd name="T9" fmla="*/ 35 h 68"/>
                <a:gd name="T10" fmla="*/ 2 w 68"/>
                <a:gd name="T11" fmla="*/ 41 h 68"/>
                <a:gd name="T12" fmla="*/ 2 w 68"/>
                <a:gd name="T13" fmla="*/ 46 h 68"/>
                <a:gd name="T14" fmla="*/ 6 w 68"/>
                <a:gd name="T15" fmla="*/ 52 h 68"/>
                <a:gd name="T16" fmla="*/ 10 w 68"/>
                <a:gd name="T17" fmla="*/ 58 h 68"/>
                <a:gd name="T18" fmla="*/ 16 w 68"/>
                <a:gd name="T19" fmla="*/ 62 h 68"/>
                <a:gd name="T20" fmla="*/ 22 w 68"/>
                <a:gd name="T21" fmla="*/ 66 h 68"/>
                <a:gd name="T22" fmla="*/ 27 w 68"/>
                <a:gd name="T23" fmla="*/ 68 h 68"/>
                <a:gd name="T24" fmla="*/ 35 w 68"/>
                <a:gd name="T25" fmla="*/ 68 h 68"/>
                <a:gd name="T26" fmla="*/ 41 w 68"/>
                <a:gd name="T27" fmla="*/ 68 h 68"/>
                <a:gd name="T28" fmla="*/ 46 w 68"/>
                <a:gd name="T29" fmla="*/ 66 h 68"/>
                <a:gd name="T30" fmla="*/ 54 w 68"/>
                <a:gd name="T31" fmla="*/ 62 h 68"/>
                <a:gd name="T32" fmla="*/ 58 w 68"/>
                <a:gd name="T33" fmla="*/ 58 h 68"/>
                <a:gd name="T34" fmla="*/ 64 w 68"/>
                <a:gd name="T35" fmla="*/ 52 h 68"/>
                <a:gd name="T36" fmla="*/ 66 w 68"/>
                <a:gd name="T37" fmla="*/ 46 h 68"/>
                <a:gd name="T38" fmla="*/ 68 w 68"/>
                <a:gd name="T39" fmla="*/ 41 h 68"/>
                <a:gd name="T40" fmla="*/ 68 w 68"/>
                <a:gd name="T41" fmla="*/ 35 h 68"/>
                <a:gd name="T42" fmla="*/ 68 w 68"/>
                <a:gd name="T43" fmla="*/ 27 h 68"/>
                <a:gd name="T44" fmla="*/ 66 w 68"/>
                <a:gd name="T45" fmla="*/ 21 h 68"/>
                <a:gd name="T46" fmla="*/ 64 w 68"/>
                <a:gd name="T47" fmla="*/ 16 h 68"/>
                <a:gd name="T48" fmla="*/ 58 w 68"/>
                <a:gd name="T49" fmla="*/ 10 h 68"/>
                <a:gd name="T50" fmla="*/ 54 w 68"/>
                <a:gd name="T51" fmla="*/ 6 h 68"/>
                <a:gd name="T52" fmla="*/ 46 w 68"/>
                <a:gd name="T53" fmla="*/ 2 h 68"/>
                <a:gd name="T54" fmla="*/ 41 w 68"/>
                <a:gd name="T55" fmla="*/ 0 h 68"/>
                <a:gd name="T56" fmla="*/ 35 w 68"/>
                <a:gd name="T57" fmla="*/ 0 h 68"/>
                <a:gd name="T58" fmla="*/ 27 w 68"/>
                <a:gd name="T59" fmla="*/ 0 h 68"/>
                <a:gd name="T60" fmla="*/ 22 w 68"/>
                <a:gd name="T61" fmla="*/ 2 h 68"/>
                <a:gd name="T62" fmla="*/ 16 w 68"/>
                <a:gd name="T63" fmla="*/ 6 h 68"/>
                <a:gd name="T64" fmla="*/ 10 w 68"/>
                <a:gd name="T65" fmla="*/ 10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"/>
                <a:gd name="T100" fmla="*/ 0 h 68"/>
                <a:gd name="T101" fmla="*/ 68 w 68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" h="68">
                  <a:moveTo>
                    <a:pt x="10" y="10"/>
                  </a:moveTo>
                  <a:lnTo>
                    <a:pt x="6" y="16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2" y="46"/>
                  </a:lnTo>
                  <a:lnTo>
                    <a:pt x="6" y="52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2" y="66"/>
                  </a:lnTo>
                  <a:lnTo>
                    <a:pt x="27" y="68"/>
                  </a:lnTo>
                  <a:lnTo>
                    <a:pt x="35" y="68"/>
                  </a:lnTo>
                  <a:lnTo>
                    <a:pt x="41" y="68"/>
                  </a:lnTo>
                  <a:lnTo>
                    <a:pt x="46" y="66"/>
                  </a:lnTo>
                  <a:lnTo>
                    <a:pt x="54" y="62"/>
                  </a:lnTo>
                  <a:lnTo>
                    <a:pt x="58" y="58"/>
                  </a:lnTo>
                  <a:lnTo>
                    <a:pt x="64" y="52"/>
                  </a:lnTo>
                  <a:lnTo>
                    <a:pt x="66" y="46"/>
                  </a:lnTo>
                  <a:lnTo>
                    <a:pt x="68" y="41"/>
                  </a:lnTo>
                  <a:lnTo>
                    <a:pt x="68" y="35"/>
                  </a:lnTo>
                  <a:lnTo>
                    <a:pt x="68" y="27"/>
                  </a:lnTo>
                  <a:lnTo>
                    <a:pt x="66" y="21"/>
                  </a:lnTo>
                  <a:lnTo>
                    <a:pt x="64" y="16"/>
                  </a:lnTo>
                  <a:lnTo>
                    <a:pt x="58" y="10"/>
                  </a:lnTo>
                  <a:lnTo>
                    <a:pt x="54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9" name="Freeform 52"/>
            <p:cNvSpPr>
              <a:spLocks noEditPoints="1"/>
            </p:cNvSpPr>
            <p:nvPr/>
          </p:nvSpPr>
          <p:spPr bwMode="auto">
            <a:xfrm>
              <a:off x="4906963" y="10661650"/>
              <a:ext cx="346075" cy="808038"/>
            </a:xfrm>
            <a:custGeom>
              <a:avLst/>
              <a:gdLst>
                <a:gd name="T0" fmla="*/ 54 w 436"/>
                <a:gd name="T1" fmla="*/ 163 h 1018"/>
                <a:gd name="T2" fmla="*/ 38 w 436"/>
                <a:gd name="T3" fmla="*/ 157 h 1018"/>
                <a:gd name="T4" fmla="*/ 32 w 436"/>
                <a:gd name="T5" fmla="*/ 142 h 1018"/>
                <a:gd name="T6" fmla="*/ 34 w 436"/>
                <a:gd name="T7" fmla="*/ 13 h 1018"/>
                <a:gd name="T8" fmla="*/ 46 w 436"/>
                <a:gd name="T9" fmla="*/ 2 h 1018"/>
                <a:gd name="T10" fmla="*/ 353 w 436"/>
                <a:gd name="T11" fmla="*/ 0 h 1018"/>
                <a:gd name="T12" fmla="*/ 368 w 436"/>
                <a:gd name="T13" fmla="*/ 8 h 1018"/>
                <a:gd name="T14" fmla="*/ 376 w 436"/>
                <a:gd name="T15" fmla="*/ 23 h 1018"/>
                <a:gd name="T16" fmla="*/ 415 w 436"/>
                <a:gd name="T17" fmla="*/ 119 h 1018"/>
                <a:gd name="T18" fmla="*/ 430 w 436"/>
                <a:gd name="T19" fmla="*/ 127 h 1018"/>
                <a:gd name="T20" fmla="*/ 436 w 436"/>
                <a:gd name="T21" fmla="*/ 142 h 1018"/>
                <a:gd name="T22" fmla="*/ 434 w 436"/>
                <a:gd name="T23" fmla="*/ 269 h 1018"/>
                <a:gd name="T24" fmla="*/ 422 w 436"/>
                <a:gd name="T25" fmla="*/ 280 h 1018"/>
                <a:gd name="T26" fmla="*/ 344 w 436"/>
                <a:gd name="T27" fmla="*/ 282 h 1018"/>
                <a:gd name="T28" fmla="*/ 344 w 436"/>
                <a:gd name="T29" fmla="*/ 380 h 1018"/>
                <a:gd name="T30" fmla="*/ 344 w 436"/>
                <a:gd name="T31" fmla="*/ 989 h 1018"/>
                <a:gd name="T32" fmla="*/ 344 w 436"/>
                <a:gd name="T33" fmla="*/ 993 h 1018"/>
                <a:gd name="T34" fmla="*/ 342 w 436"/>
                <a:gd name="T35" fmla="*/ 1004 h 1018"/>
                <a:gd name="T36" fmla="*/ 330 w 436"/>
                <a:gd name="T37" fmla="*/ 1016 h 1018"/>
                <a:gd name="T38" fmla="*/ 21 w 436"/>
                <a:gd name="T39" fmla="*/ 1018 h 1018"/>
                <a:gd name="T40" fmla="*/ 6 w 436"/>
                <a:gd name="T41" fmla="*/ 1012 h 1018"/>
                <a:gd name="T42" fmla="*/ 0 w 436"/>
                <a:gd name="T43" fmla="*/ 997 h 1018"/>
                <a:gd name="T44" fmla="*/ 0 w 436"/>
                <a:gd name="T45" fmla="*/ 747 h 1018"/>
                <a:gd name="T46" fmla="*/ 0 w 436"/>
                <a:gd name="T47" fmla="*/ 618 h 1018"/>
                <a:gd name="T48" fmla="*/ 0 w 436"/>
                <a:gd name="T49" fmla="*/ 499 h 1018"/>
                <a:gd name="T50" fmla="*/ 0 w 436"/>
                <a:gd name="T51" fmla="*/ 380 h 1018"/>
                <a:gd name="T52" fmla="*/ 0 w 436"/>
                <a:gd name="T53" fmla="*/ 261 h 1018"/>
                <a:gd name="T54" fmla="*/ 6 w 436"/>
                <a:gd name="T55" fmla="*/ 246 h 1018"/>
                <a:gd name="T56" fmla="*/ 21 w 436"/>
                <a:gd name="T57" fmla="*/ 238 h 1018"/>
                <a:gd name="T58" fmla="*/ 92 w 436"/>
                <a:gd name="T59" fmla="*/ 163 h 1018"/>
                <a:gd name="T60" fmla="*/ 113 w 436"/>
                <a:gd name="T61" fmla="*/ 119 h 1018"/>
                <a:gd name="T62" fmla="*/ 332 w 436"/>
                <a:gd name="T63" fmla="*/ 119 h 1018"/>
                <a:gd name="T64" fmla="*/ 75 w 436"/>
                <a:gd name="T65" fmla="*/ 44 h 1018"/>
                <a:gd name="T66" fmla="*/ 355 w 436"/>
                <a:gd name="T67" fmla="*/ 163 h 1018"/>
                <a:gd name="T68" fmla="*/ 353 w 436"/>
                <a:gd name="T69" fmla="*/ 163 h 1018"/>
                <a:gd name="T70" fmla="*/ 136 w 436"/>
                <a:gd name="T71" fmla="*/ 238 h 1018"/>
                <a:gd name="T72" fmla="*/ 322 w 436"/>
                <a:gd name="T73" fmla="*/ 238 h 1018"/>
                <a:gd name="T74" fmla="*/ 393 w 436"/>
                <a:gd name="T75" fmla="*/ 238 h 1018"/>
                <a:gd name="T76" fmla="*/ 355 w 436"/>
                <a:gd name="T77" fmla="*/ 163 h 1018"/>
                <a:gd name="T78" fmla="*/ 115 w 436"/>
                <a:gd name="T79" fmla="*/ 282 h 1018"/>
                <a:gd name="T80" fmla="*/ 42 w 436"/>
                <a:gd name="T81" fmla="*/ 282 h 1018"/>
                <a:gd name="T82" fmla="*/ 299 w 436"/>
                <a:gd name="T83" fmla="*/ 359 h 1018"/>
                <a:gd name="T84" fmla="*/ 115 w 436"/>
                <a:gd name="T85" fmla="*/ 282 h 1018"/>
                <a:gd name="T86" fmla="*/ 42 w 436"/>
                <a:gd name="T87" fmla="*/ 478 h 1018"/>
                <a:gd name="T88" fmla="*/ 299 w 436"/>
                <a:gd name="T89" fmla="*/ 401 h 1018"/>
                <a:gd name="T90" fmla="*/ 299 w 436"/>
                <a:gd name="T91" fmla="*/ 974 h 1018"/>
                <a:gd name="T92" fmla="*/ 42 w 436"/>
                <a:gd name="T93" fmla="*/ 899 h 1018"/>
                <a:gd name="T94" fmla="*/ 299 w 436"/>
                <a:gd name="T95" fmla="*/ 974 h 1018"/>
                <a:gd name="T96" fmla="*/ 299 w 436"/>
                <a:gd name="T97" fmla="*/ 770 h 1018"/>
                <a:gd name="T98" fmla="*/ 42 w 436"/>
                <a:gd name="T99" fmla="*/ 854 h 1018"/>
                <a:gd name="T100" fmla="*/ 299 w 436"/>
                <a:gd name="T101" fmla="*/ 726 h 1018"/>
                <a:gd name="T102" fmla="*/ 42 w 436"/>
                <a:gd name="T103" fmla="*/ 639 h 1018"/>
                <a:gd name="T104" fmla="*/ 299 w 436"/>
                <a:gd name="T105" fmla="*/ 726 h 1018"/>
                <a:gd name="T106" fmla="*/ 299 w 436"/>
                <a:gd name="T107" fmla="*/ 520 h 1018"/>
                <a:gd name="T108" fmla="*/ 42 w 436"/>
                <a:gd name="T109" fmla="*/ 597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6"/>
                <a:gd name="T166" fmla="*/ 0 h 1018"/>
                <a:gd name="T167" fmla="*/ 436 w 436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6" h="1018">
                  <a:moveTo>
                    <a:pt x="92" y="163"/>
                  </a:moveTo>
                  <a:lnTo>
                    <a:pt x="54" y="163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4" y="150"/>
                  </a:lnTo>
                  <a:lnTo>
                    <a:pt x="32" y="142"/>
                  </a:lnTo>
                  <a:lnTo>
                    <a:pt x="32" y="23"/>
                  </a:lnTo>
                  <a:lnTo>
                    <a:pt x="34" y="13"/>
                  </a:lnTo>
                  <a:lnTo>
                    <a:pt x="38" y="8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353" y="0"/>
                  </a:lnTo>
                  <a:lnTo>
                    <a:pt x="363" y="2"/>
                  </a:lnTo>
                  <a:lnTo>
                    <a:pt x="368" y="8"/>
                  </a:lnTo>
                  <a:lnTo>
                    <a:pt x="374" y="13"/>
                  </a:lnTo>
                  <a:lnTo>
                    <a:pt x="376" y="23"/>
                  </a:lnTo>
                  <a:lnTo>
                    <a:pt x="376" y="119"/>
                  </a:lnTo>
                  <a:lnTo>
                    <a:pt x="415" y="119"/>
                  </a:lnTo>
                  <a:lnTo>
                    <a:pt x="422" y="121"/>
                  </a:lnTo>
                  <a:lnTo>
                    <a:pt x="430" y="127"/>
                  </a:lnTo>
                  <a:lnTo>
                    <a:pt x="434" y="132"/>
                  </a:lnTo>
                  <a:lnTo>
                    <a:pt x="436" y="142"/>
                  </a:lnTo>
                  <a:lnTo>
                    <a:pt x="436" y="261"/>
                  </a:lnTo>
                  <a:lnTo>
                    <a:pt x="434" y="269"/>
                  </a:lnTo>
                  <a:lnTo>
                    <a:pt x="430" y="276"/>
                  </a:lnTo>
                  <a:lnTo>
                    <a:pt x="422" y="280"/>
                  </a:lnTo>
                  <a:lnTo>
                    <a:pt x="415" y="282"/>
                  </a:lnTo>
                  <a:lnTo>
                    <a:pt x="344" y="282"/>
                  </a:lnTo>
                  <a:lnTo>
                    <a:pt x="344" y="380"/>
                  </a:lnTo>
                  <a:lnTo>
                    <a:pt x="344" y="985"/>
                  </a:lnTo>
                  <a:lnTo>
                    <a:pt x="344" y="989"/>
                  </a:lnTo>
                  <a:lnTo>
                    <a:pt x="342" y="991"/>
                  </a:lnTo>
                  <a:lnTo>
                    <a:pt x="344" y="993"/>
                  </a:lnTo>
                  <a:lnTo>
                    <a:pt x="344" y="997"/>
                  </a:lnTo>
                  <a:lnTo>
                    <a:pt x="342" y="1004"/>
                  </a:lnTo>
                  <a:lnTo>
                    <a:pt x="336" y="1012"/>
                  </a:lnTo>
                  <a:lnTo>
                    <a:pt x="330" y="1016"/>
                  </a:lnTo>
                  <a:lnTo>
                    <a:pt x="320" y="1018"/>
                  </a:lnTo>
                  <a:lnTo>
                    <a:pt x="21" y="1018"/>
                  </a:lnTo>
                  <a:lnTo>
                    <a:pt x="13" y="1016"/>
                  </a:lnTo>
                  <a:lnTo>
                    <a:pt x="6" y="1012"/>
                  </a:lnTo>
                  <a:lnTo>
                    <a:pt x="2" y="1004"/>
                  </a:lnTo>
                  <a:lnTo>
                    <a:pt x="0" y="997"/>
                  </a:lnTo>
                  <a:lnTo>
                    <a:pt x="0" y="877"/>
                  </a:lnTo>
                  <a:lnTo>
                    <a:pt x="0" y="747"/>
                  </a:lnTo>
                  <a:lnTo>
                    <a:pt x="0" y="618"/>
                  </a:lnTo>
                  <a:lnTo>
                    <a:pt x="0" y="499"/>
                  </a:lnTo>
                  <a:lnTo>
                    <a:pt x="0" y="380"/>
                  </a:lnTo>
                  <a:lnTo>
                    <a:pt x="0" y="261"/>
                  </a:lnTo>
                  <a:lnTo>
                    <a:pt x="2" y="252"/>
                  </a:lnTo>
                  <a:lnTo>
                    <a:pt x="6" y="246"/>
                  </a:lnTo>
                  <a:lnTo>
                    <a:pt x="13" y="240"/>
                  </a:lnTo>
                  <a:lnTo>
                    <a:pt x="21" y="238"/>
                  </a:lnTo>
                  <a:lnTo>
                    <a:pt x="92" y="238"/>
                  </a:lnTo>
                  <a:lnTo>
                    <a:pt x="92" y="163"/>
                  </a:lnTo>
                  <a:close/>
                  <a:moveTo>
                    <a:pt x="75" y="119"/>
                  </a:moveTo>
                  <a:lnTo>
                    <a:pt x="113" y="119"/>
                  </a:lnTo>
                  <a:lnTo>
                    <a:pt x="115" y="119"/>
                  </a:lnTo>
                  <a:lnTo>
                    <a:pt x="332" y="119"/>
                  </a:lnTo>
                  <a:lnTo>
                    <a:pt x="332" y="44"/>
                  </a:lnTo>
                  <a:lnTo>
                    <a:pt x="75" y="44"/>
                  </a:lnTo>
                  <a:lnTo>
                    <a:pt x="75" y="119"/>
                  </a:lnTo>
                  <a:close/>
                  <a:moveTo>
                    <a:pt x="355" y="163"/>
                  </a:moveTo>
                  <a:lnTo>
                    <a:pt x="353" y="163"/>
                  </a:lnTo>
                  <a:lnTo>
                    <a:pt x="136" y="163"/>
                  </a:lnTo>
                  <a:lnTo>
                    <a:pt x="136" y="238"/>
                  </a:lnTo>
                  <a:lnTo>
                    <a:pt x="320" y="238"/>
                  </a:lnTo>
                  <a:lnTo>
                    <a:pt x="322" y="238"/>
                  </a:lnTo>
                  <a:lnTo>
                    <a:pt x="393" y="238"/>
                  </a:lnTo>
                  <a:lnTo>
                    <a:pt x="393" y="163"/>
                  </a:lnTo>
                  <a:lnTo>
                    <a:pt x="355" y="163"/>
                  </a:lnTo>
                  <a:close/>
                  <a:moveTo>
                    <a:pt x="115" y="282"/>
                  </a:moveTo>
                  <a:lnTo>
                    <a:pt x="115" y="282"/>
                  </a:lnTo>
                  <a:lnTo>
                    <a:pt x="113" y="282"/>
                  </a:lnTo>
                  <a:lnTo>
                    <a:pt x="42" y="282"/>
                  </a:lnTo>
                  <a:lnTo>
                    <a:pt x="42" y="359"/>
                  </a:lnTo>
                  <a:lnTo>
                    <a:pt x="299" y="359"/>
                  </a:lnTo>
                  <a:lnTo>
                    <a:pt x="299" y="282"/>
                  </a:lnTo>
                  <a:lnTo>
                    <a:pt x="115" y="282"/>
                  </a:lnTo>
                  <a:close/>
                  <a:moveTo>
                    <a:pt x="42" y="401"/>
                  </a:moveTo>
                  <a:lnTo>
                    <a:pt x="42" y="478"/>
                  </a:lnTo>
                  <a:lnTo>
                    <a:pt x="299" y="478"/>
                  </a:lnTo>
                  <a:lnTo>
                    <a:pt x="299" y="401"/>
                  </a:lnTo>
                  <a:lnTo>
                    <a:pt x="42" y="401"/>
                  </a:lnTo>
                  <a:close/>
                  <a:moveTo>
                    <a:pt x="299" y="974"/>
                  </a:moveTo>
                  <a:lnTo>
                    <a:pt x="299" y="899"/>
                  </a:lnTo>
                  <a:lnTo>
                    <a:pt x="42" y="899"/>
                  </a:lnTo>
                  <a:lnTo>
                    <a:pt x="42" y="974"/>
                  </a:lnTo>
                  <a:lnTo>
                    <a:pt x="299" y="974"/>
                  </a:lnTo>
                  <a:close/>
                  <a:moveTo>
                    <a:pt x="299" y="854"/>
                  </a:moveTo>
                  <a:lnTo>
                    <a:pt x="299" y="770"/>
                  </a:lnTo>
                  <a:lnTo>
                    <a:pt x="42" y="770"/>
                  </a:lnTo>
                  <a:lnTo>
                    <a:pt x="42" y="854"/>
                  </a:lnTo>
                  <a:lnTo>
                    <a:pt x="299" y="854"/>
                  </a:lnTo>
                  <a:close/>
                  <a:moveTo>
                    <a:pt x="299" y="726"/>
                  </a:moveTo>
                  <a:lnTo>
                    <a:pt x="299" y="639"/>
                  </a:lnTo>
                  <a:lnTo>
                    <a:pt x="42" y="639"/>
                  </a:lnTo>
                  <a:lnTo>
                    <a:pt x="42" y="726"/>
                  </a:lnTo>
                  <a:lnTo>
                    <a:pt x="299" y="726"/>
                  </a:lnTo>
                  <a:close/>
                  <a:moveTo>
                    <a:pt x="299" y="597"/>
                  </a:moveTo>
                  <a:lnTo>
                    <a:pt x="299" y="520"/>
                  </a:lnTo>
                  <a:lnTo>
                    <a:pt x="42" y="520"/>
                  </a:lnTo>
                  <a:lnTo>
                    <a:pt x="42" y="597"/>
                  </a:lnTo>
                  <a:lnTo>
                    <a:pt x="299" y="597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50" name="Freeform 53"/>
            <p:cNvSpPr>
              <a:spLocks noEditPoints="1"/>
            </p:cNvSpPr>
            <p:nvPr/>
          </p:nvSpPr>
          <p:spPr bwMode="auto">
            <a:xfrm>
              <a:off x="3933825" y="10304463"/>
              <a:ext cx="892175" cy="244475"/>
            </a:xfrm>
            <a:custGeom>
              <a:avLst/>
              <a:gdLst>
                <a:gd name="T0" fmla="*/ 184 w 1123"/>
                <a:gd name="T1" fmla="*/ 13 h 307"/>
                <a:gd name="T2" fmla="*/ 15 w 1123"/>
                <a:gd name="T3" fmla="*/ 207 h 307"/>
                <a:gd name="T4" fmla="*/ 0 w 1123"/>
                <a:gd name="T5" fmla="*/ 194 h 307"/>
                <a:gd name="T6" fmla="*/ 169 w 1123"/>
                <a:gd name="T7" fmla="*/ 0 h 307"/>
                <a:gd name="T8" fmla="*/ 184 w 1123"/>
                <a:gd name="T9" fmla="*/ 13 h 307"/>
                <a:gd name="T10" fmla="*/ 315 w 1123"/>
                <a:gd name="T11" fmla="*/ 13 h 307"/>
                <a:gd name="T12" fmla="*/ 57 w 1123"/>
                <a:gd name="T13" fmla="*/ 307 h 307"/>
                <a:gd name="T14" fmla="*/ 42 w 1123"/>
                <a:gd name="T15" fmla="*/ 291 h 307"/>
                <a:gd name="T16" fmla="*/ 297 w 1123"/>
                <a:gd name="T17" fmla="*/ 0 h 307"/>
                <a:gd name="T18" fmla="*/ 315 w 1123"/>
                <a:gd name="T19" fmla="*/ 13 h 307"/>
                <a:gd name="T20" fmla="*/ 443 w 1123"/>
                <a:gd name="T21" fmla="*/ 13 h 307"/>
                <a:gd name="T22" fmla="*/ 186 w 1123"/>
                <a:gd name="T23" fmla="*/ 307 h 307"/>
                <a:gd name="T24" fmla="*/ 171 w 1123"/>
                <a:gd name="T25" fmla="*/ 291 h 307"/>
                <a:gd name="T26" fmla="*/ 428 w 1123"/>
                <a:gd name="T27" fmla="*/ 0 h 307"/>
                <a:gd name="T28" fmla="*/ 443 w 1123"/>
                <a:gd name="T29" fmla="*/ 13 h 307"/>
                <a:gd name="T30" fmla="*/ 572 w 1123"/>
                <a:gd name="T31" fmla="*/ 13 h 307"/>
                <a:gd name="T32" fmla="*/ 317 w 1123"/>
                <a:gd name="T33" fmla="*/ 307 h 307"/>
                <a:gd name="T34" fmla="*/ 299 w 1123"/>
                <a:gd name="T35" fmla="*/ 291 h 307"/>
                <a:gd name="T36" fmla="*/ 557 w 1123"/>
                <a:gd name="T37" fmla="*/ 0 h 307"/>
                <a:gd name="T38" fmla="*/ 572 w 1123"/>
                <a:gd name="T39" fmla="*/ 13 h 307"/>
                <a:gd name="T40" fmla="*/ 703 w 1123"/>
                <a:gd name="T41" fmla="*/ 13 h 307"/>
                <a:gd name="T42" fmla="*/ 445 w 1123"/>
                <a:gd name="T43" fmla="*/ 307 h 307"/>
                <a:gd name="T44" fmla="*/ 430 w 1123"/>
                <a:gd name="T45" fmla="*/ 291 h 307"/>
                <a:gd name="T46" fmla="*/ 685 w 1123"/>
                <a:gd name="T47" fmla="*/ 0 h 307"/>
                <a:gd name="T48" fmla="*/ 703 w 1123"/>
                <a:gd name="T49" fmla="*/ 13 h 307"/>
                <a:gd name="T50" fmla="*/ 839 w 1123"/>
                <a:gd name="T51" fmla="*/ 13 h 307"/>
                <a:gd name="T52" fmla="*/ 572 w 1123"/>
                <a:gd name="T53" fmla="*/ 307 h 307"/>
                <a:gd name="T54" fmla="*/ 555 w 1123"/>
                <a:gd name="T55" fmla="*/ 291 h 307"/>
                <a:gd name="T56" fmla="*/ 824 w 1123"/>
                <a:gd name="T57" fmla="*/ 0 h 307"/>
                <a:gd name="T58" fmla="*/ 839 w 1123"/>
                <a:gd name="T59" fmla="*/ 13 h 307"/>
                <a:gd name="T60" fmla="*/ 968 w 1123"/>
                <a:gd name="T61" fmla="*/ 13 h 307"/>
                <a:gd name="T62" fmla="*/ 701 w 1123"/>
                <a:gd name="T63" fmla="*/ 307 h 307"/>
                <a:gd name="T64" fmla="*/ 685 w 1123"/>
                <a:gd name="T65" fmla="*/ 291 h 307"/>
                <a:gd name="T66" fmla="*/ 952 w 1123"/>
                <a:gd name="T67" fmla="*/ 0 h 307"/>
                <a:gd name="T68" fmla="*/ 968 w 1123"/>
                <a:gd name="T69" fmla="*/ 13 h 307"/>
                <a:gd name="T70" fmla="*/ 1096 w 1123"/>
                <a:gd name="T71" fmla="*/ 13 h 307"/>
                <a:gd name="T72" fmla="*/ 829 w 1123"/>
                <a:gd name="T73" fmla="*/ 307 h 307"/>
                <a:gd name="T74" fmla="*/ 814 w 1123"/>
                <a:gd name="T75" fmla="*/ 291 h 307"/>
                <a:gd name="T76" fmla="*/ 1081 w 1123"/>
                <a:gd name="T77" fmla="*/ 0 h 307"/>
                <a:gd name="T78" fmla="*/ 1096 w 1123"/>
                <a:gd name="T79" fmla="*/ 13 h 307"/>
                <a:gd name="T80" fmla="*/ 1123 w 1123"/>
                <a:gd name="T81" fmla="*/ 128 h 307"/>
                <a:gd name="T82" fmla="*/ 958 w 1123"/>
                <a:gd name="T83" fmla="*/ 307 h 307"/>
                <a:gd name="T84" fmla="*/ 943 w 1123"/>
                <a:gd name="T85" fmla="*/ 291 h 307"/>
                <a:gd name="T86" fmla="*/ 1108 w 1123"/>
                <a:gd name="T87" fmla="*/ 113 h 307"/>
                <a:gd name="T88" fmla="*/ 1123 w 1123"/>
                <a:gd name="T89" fmla="*/ 128 h 3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23"/>
                <a:gd name="T136" fmla="*/ 0 h 307"/>
                <a:gd name="T137" fmla="*/ 1123 w 1123"/>
                <a:gd name="T138" fmla="*/ 307 h 30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23" h="307">
                  <a:moveTo>
                    <a:pt x="184" y="13"/>
                  </a:moveTo>
                  <a:lnTo>
                    <a:pt x="15" y="207"/>
                  </a:lnTo>
                  <a:lnTo>
                    <a:pt x="0" y="194"/>
                  </a:lnTo>
                  <a:lnTo>
                    <a:pt x="169" y="0"/>
                  </a:lnTo>
                  <a:lnTo>
                    <a:pt x="184" y="13"/>
                  </a:lnTo>
                  <a:close/>
                  <a:moveTo>
                    <a:pt x="315" y="13"/>
                  </a:moveTo>
                  <a:lnTo>
                    <a:pt x="57" y="307"/>
                  </a:lnTo>
                  <a:lnTo>
                    <a:pt x="42" y="291"/>
                  </a:lnTo>
                  <a:lnTo>
                    <a:pt x="297" y="0"/>
                  </a:lnTo>
                  <a:lnTo>
                    <a:pt x="315" y="13"/>
                  </a:lnTo>
                  <a:close/>
                  <a:moveTo>
                    <a:pt x="443" y="13"/>
                  </a:moveTo>
                  <a:lnTo>
                    <a:pt x="186" y="307"/>
                  </a:lnTo>
                  <a:lnTo>
                    <a:pt x="171" y="291"/>
                  </a:lnTo>
                  <a:lnTo>
                    <a:pt x="428" y="0"/>
                  </a:lnTo>
                  <a:lnTo>
                    <a:pt x="443" y="13"/>
                  </a:lnTo>
                  <a:close/>
                  <a:moveTo>
                    <a:pt x="572" y="13"/>
                  </a:moveTo>
                  <a:lnTo>
                    <a:pt x="317" y="307"/>
                  </a:lnTo>
                  <a:lnTo>
                    <a:pt x="299" y="291"/>
                  </a:lnTo>
                  <a:lnTo>
                    <a:pt x="557" y="0"/>
                  </a:lnTo>
                  <a:lnTo>
                    <a:pt x="572" y="13"/>
                  </a:lnTo>
                  <a:close/>
                  <a:moveTo>
                    <a:pt x="703" y="13"/>
                  </a:moveTo>
                  <a:lnTo>
                    <a:pt x="445" y="307"/>
                  </a:lnTo>
                  <a:lnTo>
                    <a:pt x="430" y="291"/>
                  </a:lnTo>
                  <a:lnTo>
                    <a:pt x="685" y="0"/>
                  </a:lnTo>
                  <a:lnTo>
                    <a:pt x="703" y="13"/>
                  </a:lnTo>
                  <a:close/>
                  <a:moveTo>
                    <a:pt x="839" y="13"/>
                  </a:moveTo>
                  <a:lnTo>
                    <a:pt x="572" y="307"/>
                  </a:lnTo>
                  <a:lnTo>
                    <a:pt x="555" y="291"/>
                  </a:lnTo>
                  <a:lnTo>
                    <a:pt x="824" y="0"/>
                  </a:lnTo>
                  <a:lnTo>
                    <a:pt x="839" y="13"/>
                  </a:lnTo>
                  <a:close/>
                  <a:moveTo>
                    <a:pt x="968" y="13"/>
                  </a:moveTo>
                  <a:lnTo>
                    <a:pt x="701" y="307"/>
                  </a:lnTo>
                  <a:lnTo>
                    <a:pt x="685" y="291"/>
                  </a:lnTo>
                  <a:lnTo>
                    <a:pt x="952" y="0"/>
                  </a:lnTo>
                  <a:lnTo>
                    <a:pt x="968" y="13"/>
                  </a:lnTo>
                  <a:close/>
                  <a:moveTo>
                    <a:pt x="1096" y="13"/>
                  </a:moveTo>
                  <a:lnTo>
                    <a:pt x="829" y="307"/>
                  </a:lnTo>
                  <a:lnTo>
                    <a:pt x="814" y="291"/>
                  </a:lnTo>
                  <a:lnTo>
                    <a:pt x="1081" y="0"/>
                  </a:lnTo>
                  <a:lnTo>
                    <a:pt x="1096" y="13"/>
                  </a:lnTo>
                  <a:close/>
                  <a:moveTo>
                    <a:pt x="1123" y="128"/>
                  </a:moveTo>
                  <a:lnTo>
                    <a:pt x="958" y="307"/>
                  </a:lnTo>
                  <a:lnTo>
                    <a:pt x="943" y="291"/>
                  </a:lnTo>
                  <a:lnTo>
                    <a:pt x="1108" y="113"/>
                  </a:lnTo>
                  <a:lnTo>
                    <a:pt x="1123" y="128"/>
                  </a:lnTo>
                  <a:close/>
                </a:path>
              </a:pathLst>
            </a:custGeom>
            <a:solidFill>
              <a:srgbClr val="3D4C5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grpSp>
        <p:nvGrpSpPr>
          <p:cNvPr id="17412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17440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1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7442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51113" y="1736725"/>
            <a:ext cx="20766087" cy="8080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Семейная ипотека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8F5DDBDE-5118-4790-90C6-EC96775E2F69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51113" y="2663825"/>
            <a:ext cx="20766087" cy="8080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spc="-20" dirty="0">
                <a:solidFill>
                  <a:srgbClr val="9FC54E"/>
                </a:solidFill>
                <a:latin typeface="+mn-lt"/>
                <a:cs typeface="+mn-cs"/>
              </a:rPr>
              <a:t>Программа государственной поддержки для семей с детьми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582863" y="12052300"/>
            <a:ext cx="10298112" cy="89217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spc="-50" dirty="0">
                <a:solidFill>
                  <a:srgbClr val="2F444E"/>
                </a:solidFill>
                <a:latin typeface="+mn-lt"/>
                <a:cs typeface="+mn-cs"/>
              </a:rPr>
              <a:t>Программа подходит для семей, в которых с 1 января 2018 г. по 31 декабря 2022 г.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spc="-50" dirty="0">
                <a:solidFill>
                  <a:srgbClr val="2F444E"/>
                </a:solidFill>
                <a:latin typeface="+mn-lt"/>
                <a:cs typeface="+mn-cs"/>
              </a:rPr>
              <a:t>родился второй или последующий ребенок-гражданин РФ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667288" y="4905375"/>
            <a:ext cx="4267200" cy="11271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-100" dirty="0">
                <a:solidFill>
                  <a:srgbClr val="2F444E"/>
                </a:solidFill>
                <a:latin typeface="+mn-lt"/>
                <a:cs typeface="+mn-cs"/>
              </a:rPr>
              <a:t>5,25</a:t>
            </a:r>
            <a:r>
              <a:rPr lang="en-US" sz="3200" b="1" spc="-10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ru-RU" spc="-100" dirty="0">
                <a:solidFill>
                  <a:srgbClr val="2F444E"/>
                </a:solidFill>
                <a:latin typeface="+mn-lt"/>
                <a:cs typeface="+mn-cs"/>
              </a:rPr>
              <a:t>%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551113" y="8007350"/>
            <a:ext cx="935037" cy="14986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spc="-20" dirty="0">
                <a:solidFill>
                  <a:srgbClr val="9FC54E"/>
                </a:solidFill>
                <a:latin typeface="+mn-lt"/>
                <a:cs typeface="+mn-cs"/>
              </a:rPr>
              <a:t>1</a:t>
            </a:r>
            <a:endParaRPr lang="ru-RU" sz="7000" spc="-20" dirty="0">
              <a:solidFill>
                <a:srgbClr val="9FC54E"/>
              </a:solidFill>
              <a:latin typeface="+mn-lt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551113" y="10121900"/>
            <a:ext cx="935037" cy="14986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spc="-20" dirty="0">
                <a:solidFill>
                  <a:srgbClr val="9FC54E"/>
                </a:solidFill>
                <a:latin typeface="+mn-lt"/>
                <a:cs typeface="+mn-cs"/>
              </a:rPr>
              <a:t>2</a:t>
            </a:r>
            <a:endParaRPr lang="ru-RU" sz="7000" spc="-20" dirty="0">
              <a:solidFill>
                <a:srgbClr val="9FC54E"/>
              </a:solidFill>
              <a:latin typeface="+mn-lt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88025" y="8061325"/>
            <a:ext cx="6604000" cy="14176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Приобретение готовой или строящейся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квартиры/</a:t>
            </a:r>
            <a:r>
              <a:rPr lang="ru-RU" sz="2400" spc="-60" dirty="0" err="1">
                <a:solidFill>
                  <a:srgbClr val="2F444E"/>
                </a:solidFill>
                <a:latin typeface="+mn-lt"/>
                <a:cs typeface="+mn-cs"/>
              </a:rPr>
              <a:t>таунхауса</a:t>
            </a: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, а также готового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жилого дома с земельным участком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у юридического лица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788025" y="10194925"/>
            <a:ext cx="7170738" cy="1417638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Рефинансирование ипотечного кредита,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ранее выданного на приобретение готовой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или строящейся квартиры/</a:t>
            </a:r>
            <a:r>
              <a:rPr lang="ru-RU" sz="2400" spc="-60" dirty="0" err="1">
                <a:solidFill>
                  <a:srgbClr val="2F444E"/>
                </a:solidFill>
                <a:latin typeface="+mn-lt"/>
                <a:cs typeface="+mn-cs"/>
              </a:rPr>
              <a:t>таунхауса</a:t>
            </a: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60" dirty="0">
                <a:solidFill>
                  <a:srgbClr val="2F444E"/>
                </a:solidFill>
                <a:latin typeface="+mn-lt"/>
                <a:cs typeface="+mn-cs"/>
              </a:rPr>
              <a:t>у юридического лица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3881100" y="8053388"/>
            <a:ext cx="2595563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Процентная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ставка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048163" y="8053388"/>
            <a:ext cx="6262687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5,25 % годовых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881100" y="9102725"/>
            <a:ext cx="2595563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максимальная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сумма кредита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048163" y="9102725"/>
            <a:ext cx="6262687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12 </a:t>
            </a:r>
            <a:r>
              <a:rPr lang="ru-RU" sz="2100" b="1" spc="-40" dirty="0" err="1">
                <a:solidFill>
                  <a:srgbClr val="2F444E"/>
                </a:solidFill>
                <a:latin typeface="+mn-lt"/>
                <a:cs typeface="+mn-cs"/>
              </a:rPr>
              <a:t>млн</a:t>
            </a: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 рублей — Москва и МО, </a:t>
            </a: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С.-Петербург и ЛО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048163" y="10172700"/>
            <a:ext cx="6262687" cy="442913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60" dirty="0">
                <a:solidFill>
                  <a:srgbClr val="2F444E"/>
                </a:solidFill>
                <a:latin typeface="+mn-lt"/>
                <a:cs typeface="+mn-cs"/>
              </a:rPr>
              <a:t>6 </a:t>
            </a:r>
            <a:r>
              <a:rPr lang="ru-RU" sz="2100" b="1" spc="-60" dirty="0" err="1">
                <a:solidFill>
                  <a:srgbClr val="2F444E"/>
                </a:solidFill>
                <a:latin typeface="+mn-lt"/>
                <a:cs typeface="+mn-cs"/>
              </a:rPr>
              <a:t>млн</a:t>
            </a:r>
            <a:r>
              <a:rPr lang="ru-RU" sz="2100" b="1" spc="-60" dirty="0">
                <a:solidFill>
                  <a:srgbClr val="2F444E"/>
                </a:solidFill>
                <a:latin typeface="+mn-lt"/>
                <a:cs typeface="+mn-cs"/>
              </a:rPr>
              <a:t> рублей — для остальных регионов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881100" y="10888663"/>
            <a:ext cx="2595563" cy="896937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Размер кредита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048163" y="10888663"/>
            <a:ext cx="6262687" cy="823912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Не более 80 % от стоимости передаваемой в залог квартиры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3881100" y="11963400"/>
            <a:ext cx="2595563" cy="898525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cap="all" spc="-10" dirty="0">
                <a:solidFill>
                  <a:srgbClr val="2F444E"/>
                </a:solidFill>
                <a:latin typeface="+mn-lt"/>
                <a:cs typeface="+mn-cs"/>
              </a:rPr>
              <a:t>Документы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048163" y="11963400"/>
            <a:ext cx="6262687" cy="120015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Возможно оформление кредита без </a:t>
            </a:r>
            <a:r>
              <a:rPr lang="ru-RU" sz="2100" b="1" spc="-60" dirty="0">
                <a:solidFill>
                  <a:srgbClr val="2F444E"/>
                </a:solidFill>
                <a:latin typeface="+mn-lt"/>
                <a:cs typeface="+mn-cs"/>
              </a:rPr>
              <a:t>предоставления документов о занятости</a:t>
            </a:r>
            <a:r>
              <a:rPr lang="ru-RU" sz="2100" b="1" spc="-40" dirty="0">
                <a:solidFill>
                  <a:srgbClr val="2F444E"/>
                </a:solidFill>
                <a:latin typeface="+mn-lt"/>
                <a:cs typeface="+mn-cs"/>
              </a:rPr>
              <a:t> и доходе</a:t>
            </a:r>
            <a:r>
              <a:rPr lang="ru-RU" sz="2000" b="1" spc="-40" baseline="30000" dirty="0">
                <a:solidFill>
                  <a:srgbClr val="2F444E"/>
                </a:solidFill>
                <a:latin typeface="+mn-lt"/>
                <a:cs typeface="+mn-cs"/>
              </a:rPr>
              <a:t>*</a:t>
            </a:r>
          </a:p>
        </p:txBody>
      </p:sp>
      <p:sp>
        <p:nvSpPr>
          <p:cNvPr id="17432" name="Rectangle 8"/>
          <p:cNvSpPr>
            <a:spLocks noChangeArrowheads="1"/>
          </p:cNvSpPr>
          <p:nvPr/>
        </p:nvSpPr>
        <p:spPr bwMode="auto">
          <a:xfrm>
            <a:off x="17146588" y="10002838"/>
            <a:ext cx="6153150" cy="11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7433" name="Rectangle 9"/>
          <p:cNvSpPr>
            <a:spLocks noChangeArrowheads="1"/>
          </p:cNvSpPr>
          <p:nvPr/>
        </p:nvSpPr>
        <p:spPr bwMode="auto">
          <a:xfrm>
            <a:off x="13965238" y="7894638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7434" name="Rectangle 10"/>
          <p:cNvSpPr>
            <a:spLocks noChangeArrowheads="1"/>
          </p:cNvSpPr>
          <p:nvPr/>
        </p:nvSpPr>
        <p:spPr bwMode="auto">
          <a:xfrm>
            <a:off x="13965238" y="8945563"/>
            <a:ext cx="9340850" cy="23812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7435" name="Rectangle 11"/>
          <p:cNvSpPr>
            <a:spLocks noChangeArrowheads="1"/>
          </p:cNvSpPr>
          <p:nvPr/>
        </p:nvSpPr>
        <p:spPr bwMode="auto">
          <a:xfrm>
            <a:off x="13965238" y="10734675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7436" name="Rectangle 12"/>
          <p:cNvSpPr>
            <a:spLocks noChangeArrowheads="1"/>
          </p:cNvSpPr>
          <p:nvPr/>
        </p:nvSpPr>
        <p:spPr bwMode="auto">
          <a:xfrm>
            <a:off x="13965238" y="11852275"/>
            <a:ext cx="9340850" cy="25400"/>
          </a:xfrm>
          <a:prstGeom prst="rect">
            <a:avLst/>
          </a:prstGeom>
          <a:solidFill>
            <a:srgbClr val="2F44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7437" name="Rectangle 14"/>
          <p:cNvSpPr>
            <a:spLocks noChangeArrowheads="1"/>
          </p:cNvSpPr>
          <p:nvPr/>
        </p:nvSpPr>
        <p:spPr bwMode="auto">
          <a:xfrm>
            <a:off x="14873288" y="5895975"/>
            <a:ext cx="84328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174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5"/>
            <a:ext cx="1398428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13954125" y="13128625"/>
            <a:ext cx="10296525" cy="531813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spc="-50" dirty="0">
                <a:solidFill>
                  <a:srgbClr val="2F444E"/>
                </a:solidFill>
                <a:latin typeface="+mn-lt"/>
                <a:cs typeface="+mn-cs"/>
              </a:rPr>
              <a:t>* При использовании первоначального взноса в размере не менее 35%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19468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9469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19470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904081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A0F85EE8-3707-4ED8-9E3D-80351954DF14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10275888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Программой можно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воспользоваться только 1 раз.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904081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10275888"/>
            <a:ext cx="8842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Количество обращений по программе «Семейная ипотека» не ограничено, так же как и количество приобретаемых квартир.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11795125"/>
            <a:ext cx="8842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Единственное ограничение — платежеспособность заемщика.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7738" y="85312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1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12250738" y="9266238"/>
            <a:ext cx="38100" cy="3241675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194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24385588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21516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1517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1518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253206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358564BE-CDD1-4898-AFFA-B624FA9AE542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3765550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Если первый ребёнок в семье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старше 18 лет, оформить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«Семейную ипотеку»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уже невозможно.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253206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3765550"/>
            <a:ext cx="8842375" cy="5334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Возраст первого ребенка значения не имеет.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4521200"/>
            <a:ext cx="8842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Главное, чтобы младший из детей был рождён после 01.01.2018 года.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5650" y="21304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2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12250738" y="2498725"/>
            <a:ext cx="38100" cy="3243263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215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08788"/>
            <a:ext cx="2438558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23564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3565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3566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DA389CAD-53F5-4C16-9709-F083B87B90EE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2025" y="2700338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6950" y="3933825"/>
            <a:ext cx="7191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Чтобы оформить «Семейную ипотеку»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возраст родителей должен быть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не более 35 лет.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025" y="7145338"/>
            <a:ext cx="7215188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8538" y="8380413"/>
            <a:ext cx="7339012" cy="5334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Специальных требований </a:t>
            </a:r>
            <a:endParaRPr lang="en-US" sz="2600" b="1" spc="-20" dirty="0">
              <a:solidFill>
                <a:srgbClr val="2F444E"/>
              </a:solidFill>
              <a:latin typeface="+mn-lt"/>
              <a:cs typeface="+mn-cs"/>
            </a:endParaRP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по возрасту родителей программа </a:t>
            </a:r>
            <a:endParaRPr lang="en-US" sz="2600" b="1" spc="-20" dirty="0">
              <a:solidFill>
                <a:srgbClr val="2F444E"/>
              </a:solidFill>
              <a:latin typeface="+mn-lt"/>
              <a:cs typeface="+mn-cs"/>
            </a:endParaRP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не предусматривает.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38538" y="9872663"/>
            <a:ext cx="7339012" cy="22574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Действует стандартное ограничение максимального возраста заемщика на момент окончания кредита — 65 лет включительно</a:t>
            </a:r>
            <a:r>
              <a:rPr lang="en-US" sz="2600" spc="-40" dirty="0">
                <a:solidFill>
                  <a:srgbClr val="2F444E"/>
                </a:solidFill>
                <a:latin typeface="+mn-lt"/>
                <a:cs typeface="+mn-cs"/>
              </a:rPr>
              <a:t>.</a:t>
            </a:r>
            <a:endParaRPr lang="ru-RU" sz="2600" spc="-4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650" y="21304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3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23562" name="Rectangle 6"/>
          <p:cNvSpPr>
            <a:spLocks noChangeArrowheads="1"/>
          </p:cNvSpPr>
          <p:nvPr/>
        </p:nvSpPr>
        <p:spPr bwMode="auto">
          <a:xfrm>
            <a:off x="3592513" y="6408738"/>
            <a:ext cx="7381875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2356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68200" y="2057400"/>
            <a:ext cx="12117388" cy="116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8"/>
          <p:cNvSpPr>
            <a:spLocks noChangeArrowheads="1"/>
          </p:cNvSpPr>
          <p:nvPr/>
        </p:nvSpPr>
        <p:spPr bwMode="auto">
          <a:xfrm>
            <a:off x="12249150" y="9599613"/>
            <a:ext cx="38100" cy="3203575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2560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24385588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3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25612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5613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5614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936466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FB894212-5082-425F-A481-78822062194D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10599738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Заемщик не может воспользоваться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«Семейной ипотекой», если младший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ребенок рожден в другом браке.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936466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10599738"/>
            <a:ext cx="8842375" cy="830262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Дети, рожденные в разных браках,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также учитываются программой.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11728450"/>
            <a:ext cx="8842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При этом каждый из бывших супругов имеет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возможность воспользоваться программой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«Семейная ипотека».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46150" y="885507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4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ChangeArrowheads="1"/>
          </p:cNvSpPr>
          <p:nvPr/>
        </p:nvSpPr>
        <p:spPr bwMode="auto">
          <a:xfrm>
            <a:off x="12263438" y="2727325"/>
            <a:ext cx="38100" cy="36576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316788"/>
            <a:ext cx="243855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27660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7661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7662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41838" y="2532063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A1D7A5ED-C03C-4EAD-B384-8595EEC4D50C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78350" y="3765550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Программой нельзя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воспользоваться, если все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или один из детей в вашей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семье приемные.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900150" y="2532063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35075" y="3765550"/>
            <a:ext cx="9429750" cy="176847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Программа предусматривает подтверждение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наличия детей путем предоставления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свидетельства о рождении на каждого ребенка,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60" dirty="0">
                <a:solidFill>
                  <a:srgbClr val="2F444E"/>
                </a:solidFill>
                <a:latin typeface="+mn-lt"/>
                <a:cs typeface="+mn-cs"/>
              </a:rPr>
              <a:t>где родителем выступает заемщик.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35075" y="5603875"/>
            <a:ext cx="9563100" cy="9779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Если в свидетельстве приемного ребенка указан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70" dirty="0">
                <a:solidFill>
                  <a:srgbClr val="2F444E"/>
                </a:solidFill>
                <a:latin typeface="+mn-lt"/>
                <a:cs typeface="+mn-cs"/>
              </a:rPr>
              <a:t>родитель-заемщик, в этом случае ребенок будет учтен.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2488" y="21304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5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24385588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50900" y="8831263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6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grpSp>
        <p:nvGrpSpPr>
          <p:cNvPr id="29699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29708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9709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9710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91415E40-ADE3-43F9-B961-3963DB6D5B45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1838" y="8963025"/>
            <a:ext cx="7215187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8350" y="10196513"/>
            <a:ext cx="71897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Если заемщики берут кредит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по программе «Семейная ипотека»,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то необходимо выделение долей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всем членам семьи, в том числе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несовершеннолетним.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00150" y="8963025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35075" y="10196513"/>
            <a:ext cx="9429750" cy="83185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Обязательного требования по выделению долей детям нет.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935075" y="11326813"/>
            <a:ext cx="8842375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Квартира может быть оформлена на одного или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всех заемщиков, а также на детей на основании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решения суда либо органов опеки, а также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при участии в целевых социальных программах.</a:t>
            </a:r>
          </a:p>
        </p:txBody>
      </p:sp>
      <p:sp>
        <p:nvSpPr>
          <p:cNvPr id="29707" name="Rectangle 7"/>
          <p:cNvSpPr>
            <a:spLocks noChangeArrowheads="1"/>
          </p:cNvSpPr>
          <p:nvPr/>
        </p:nvSpPr>
        <p:spPr bwMode="auto">
          <a:xfrm>
            <a:off x="12263438" y="9174163"/>
            <a:ext cx="39687" cy="368935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па 3"/>
          <p:cNvGrpSpPr>
            <a:grpSpLocks noChangeAspect="1"/>
          </p:cNvGrpSpPr>
          <p:nvPr/>
        </p:nvGrpSpPr>
        <p:grpSpPr bwMode="auto">
          <a:xfrm>
            <a:off x="1081088" y="511175"/>
            <a:ext cx="2501900" cy="939800"/>
            <a:chOff x="6778625" y="411163"/>
            <a:chExt cx="5707063" cy="2144712"/>
          </a:xfrm>
        </p:grpSpPr>
        <p:sp>
          <p:nvSpPr>
            <p:cNvPr id="31758" name="Freeform 5"/>
            <p:cNvSpPr>
              <a:spLocks noEditPoints="1"/>
            </p:cNvSpPr>
            <p:nvPr/>
          </p:nvSpPr>
          <p:spPr bwMode="auto">
            <a:xfrm>
              <a:off x="10464800" y="1212850"/>
              <a:ext cx="2020888" cy="568325"/>
            </a:xfrm>
            <a:custGeom>
              <a:avLst/>
              <a:gdLst>
                <a:gd name="T0" fmla="*/ 5917 w 6365"/>
                <a:gd name="T1" fmla="*/ 0 h 1788"/>
                <a:gd name="T2" fmla="*/ 5045 w 6365"/>
                <a:gd name="T3" fmla="*/ 0 h 1788"/>
                <a:gd name="T4" fmla="*/ 5373 w 6365"/>
                <a:gd name="T5" fmla="*/ 853 h 1788"/>
                <a:gd name="T6" fmla="*/ 5745 w 6365"/>
                <a:gd name="T7" fmla="*/ 839 h 1788"/>
                <a:gd name="T8" fmla="*/ 4532 w 6365"/>
                <a:gd name="T9" fmla="*/ 0 h 1788"/>
                <a:gd name="T10" fmla="*/ 3634 w 6365"/>
                <a:gd name="T11" fmla="*/ 731 h 1788"/>
                <a:gd name="T12" fmla="*/ 3306 w 6365"/>
                <a:gd name="T13" fmla="*/ 1788 h 1788"/>
                <a:gd name="T14" fmla="*/ 4204 w 6365"/>
                <a:gd name="T15" fmla="*/ 1039 h 1788"/>
                <a:gd name="T16" fmla="*/ 2962 w 6365"/>
                <a:gd name="T17" fmla="*/ 1788 h 1788"/>
                <a:gd name="T18" fmla="*/ 1480 w 6365"/>
                <a:gd name="T19" fmla="*/ 1788 h 1788"/>
                <a:gd name="T20" fmla="*/ 2521 w 6365"/>
                <a:gd name="T21" fmla="*/ 1471 h 1788"/>
                <a:gd name="T22" fmla="*/ 2016 w 6365"/>
                <a:gd name="T23" fmla="*/ 1178 h 1788"/>
                <a:gd name="T24" fmla="*/ 328 w 6365"/>
                <a:gd name="T25" fmla="*/ 673 h 1788"/>
                <a:gd name="T26" fmla="*/ 1112 w 6365"/>
                <a:gd name="T27" fmla="*/ 0 h 1788"/>
                <a:gd name="T28" fmla="*/ 673 w 6365"/>
                <a:gd name="T29" fmla="*/ 1788 h 1788"/>
                <a:gd name="T30" fmla="*/ 765 w 6365"/>
                <a:gd name="T31" fmla="*/ 1782 h 1788"/>
                <a:gd name="T32" fmla="*/ 849 w 6365"/>
                <a:gd name="T33" fmla="*/ 1764 h 1788"/>
                <a:gd name="T34" fmla="*/ 925 w 6365"/>
                <a:gd name="T35" fmla="*/ 1736 h 1788"/>
                <a:gd name="T36" fmla="*/ 994 w 6365"/>
                <a:gd name="T37" fmla="*/ 1698 h 1788"/>
                <a:gd name="T38" fmla="*/ 1055 w 6365"/>
                <a:gd name="T39" fmla="*/ 1650 h 1788"/>
                <a:gd name="T40" fmla="*/ 1105 w 6365"/>
                <a:gd name="T41" fmla="*/ 1592 h 1788"/>
                <a:gd name="T42" fmla="*/ 1148 w 6365"/>
                <a:gd name="T43" fmla="*/ 1527 h 1788"/>
                <a:gd name="T44" fmla="*/ 1180 w 6365"/>
                <a:gd name="T45" fmla="*/ 1455 h 1788"/>
                <a:gd name="T46" fmla="*/ 1203 w 6365"/>
                <a:gd name="T47" fmla="*/ 1376 h 1788"/>
                <a:gd name="T48" fmla="*/ 1215 w 6365"/>
                <a:gd name="T49" fmla="*/ 1290 h 1788"/>
                <a:gd name="T50" fmla="*/ 1217 w 6365"/>
                <a:gd name="T51" fmla="*/ 1199 h 1788"/>
                <a:gd name="T52" fmla="*/ 1208 w 6365"/>
                <a:gd name="T53" fmla="*/ 1113 h 1788"/>
                <a:gd name="T54" fmla="*/ 1188 w 6365"/>
                <a:gd name="T55" fmla="*/ 1031 h 1788"/>
                <a:gd name="T56" fmla="*/ 1159 w 6365"/>
                <a:gd name="T57" fmla="*/ 957 h 1788"/>
                <a:gd name="T58" fmla="*/ 1120 w 6365"/>
                <a:gd name="T59" fmla="*/ 888 h 1788"/>
                <a:gd name="T60" fmla="*/ 1071 w 6365"/>
                <a:gd name="T61" fmla="*/ 829 h 1788"/>
                <a:gd name="T62" fmla="*/ 1014 w 6365"/>
                <a:gd name="T63" fmla="*/ 778 h 1788"/>
                <a:gd name="T64" fmla="*/ 948 w 6365"/>
                <a:gd name="T65" fmla="*/ 735 h 1788"/>
                <a:gd name="T66" fmla="*/ 875 w 6365"/>
                <a:gd name="T67" fmla="*/ 704 h 1788"/>
                <a:gd name="T68" fmla="*/ 793 w 6365"/>
                <a:gd name="T69" fmla="*/ 683 h 1788"/>
                <a:gd name="T70" fmla="*/ 704 w 6365"/>
                <a:gd name="T71" fmla="*/ 673 h 1788"/>
                <a:gd name="T72" fmla="*/ 328 w 6365"/>
                <a:gd name="T73" fmla="*/ 984 h 1788"/>
                <a:gd name="T74" fmla="*/ 683 w 6365"/>
                <a:gd name="T75" fmla="*/ 985 h 1788"/>
                <a:gd name="T76" fmla="*/ 720 w 6365"/>
                <a:gd name="T77" fmla="*/ 991 h 1788"/>
                <a:gd name="T78" fmla="*/ 753 w 6365"/>
                <a:gd name="T79" fmla="*/ 1002 h 1788"/>
                <a:gd name="T80" fmla="*/ 785 w 6365"/>
                <a:gd name="T81" fmla="*/ 1017 h 1788"/>
                <a:gd name="T82" fmla="*/ 812 w 6365"/>
                <a:gd name="T83" fmla="*/ 1037 h 1788"/>
                <a:gd name="T84" fmla="*/ 834 w 6365"/>
                <a:gd name="T85" fmla="*/ 1061 h 1788"/>
                <a:gd name="T86" fmla="*/ 853 w 6365"/>
                <a:gd name="T87" fmla="*/ 1088 h 1788"/>
                <a:gd name="T88" fmla="*/ 869 w 6365"/>
                <a:gd name="T89" fmla="*/ 1119 h 1788"/>
                <a:gd name="T90" fmla="*/ 885 w 6365"/>
                <a:gd name="T91" fmla="*/ 1178 h 1788"/>
                <a:gd name="T92" fmla="*/ 888 w 6365"/>
                <a:gd name="T93" fmla="*/ 1258 h 1788"/>
                <a:gd name="T94" fmla="*/ 874 w 6365"/>
                <a:gd name="T95" fmla="*/ 1332 h 1788"/>
                <a:gd name="T96" fmla="*/ 859 w 6365"/>
                <a:gd name="T97" fmla="*/ 1363 h 1788"/>
                <a:gd name="T98" fmla="*/ 841 w 6365"/>
                <a:gd name="T99" fmla="*/ 1392 h 1788"/>
                <a:gd name="T100" fmla="*/ 820 w 6365"/>
                <a:gd name="T101" fmla="*/ 1417 h 1788"/>
                <a:gd name="T102" fmla="*/ 794 w 6365"/>
                <a:gd name="T103" fmla="*/ 1437 h 1788"/>
                <a:gd name="T104" fmla="*/ 765 w 6365"/>
                <a:gd name="T105" fmla="*/ 1454 h 1788"/>
                <a:gd name="T106" fmla="*/ 732 w 6365"/>
                <a:gd name="T107" fmla="*/ 1466 h 1788"/>
                <a:gd name="T108" fmla="*/ 695 w 6365"/>
                <a:gd name="T109" fmla="*/ 1473 h 1788"/>
                <a:gd name="T110" fmla="*/ 656 w 6365"/>
                <a:gd name="T111" fmla="*/ 1477 h 17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65"/>
                <a:gd name="T169" fmla="*/ 0 h 1788"/>
                <a:gd name="T170" fmla="*/ 6365 w 6365"/>
                <a:gd name="T171" fmla="*/ 1788 h 17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65" h="1788">
                  <a:moveTo>
                    <a:pt x="5745" y="839"/>
                  </a:moveTo>
                  <a:lnTo>
                    <a:pt x="6309" y="0"/>
                  </a:lnTo>
                  <a:lnTo>
                    <a:pt x="5917" y="0"/>
                  </a:lnTo>
                  <a:lnTo>
                    <a:pt x="5373" y="848"/>
                  </a:lnTo>
                  <a:lnTo>
                    <a:pt x="5373" y="0"/>
                  </a:lnTo>
                  <a:lnTo>
                    <a:pt x="5045" y="0"/>
                  </a:lnTo>
                  <a:lnTo>
                    <a:pt x="5045" y="1788"/>
                  </a:lnTo>
                  <a:lnTo>
                    <a:pt x="5373" y="1788"/>
                  </a:lnTo>
                  <a:lnTo>
                    <a:pt x="5373" y="853"/>
                  </a:lnTo>
                  <a:lnTo>
                    <a:pt x="5964" y="1788"/>
                  </a:lnTo>
                  <a:lnTo>
                    <a:pt x="6365" y="1788"/>
                  </a:lnTo>
                  <a:lnTo>
                    <a:pt x="5745" y="839"/>
                  </a:lnTo>
                  <a:close/>
                  <a:moveTo>
                    <a:pt x="4204" y="1788"/>
                  </a:moveTo>
                  <a:lnTo>
                    <a:pt x="4532" y="1788"/>
                  </a:lnTo>
                  <a:lnTo>
                    <a:pt x="4532" y="0"/>
                  </a:lnTo>
                  <a:lnTo>
                    <a:pt x="4204" y="0"/>
                  </a:lnTo>
                  <a:lnTo>
                    <a:pt x="4204" y="731"/>
                  </a:lnTo>
                  <a:lnTo>
                    <a:pt x="3634" y="731"/>
                  </a:lnTo>
                  <a:lnTo>
                    <a:pt x="3634" y="0"/>
                  </a:lnTo>
                  <a:lnTo>
                    <a:pt x="3306" y="0"/>
                  </a:lnTo>
                  <a:lnTo>
                    <a:pt x="3306" y="1788"/>
                  </a:lnTo>
                  <a:lnTo>
                    <a:pt x="3634" y="1788"/>
                  </a:lnTo>
                  <a:lnTo>
                    <a:pt x="3634" y="1039"/>
                  </a:lnTo>
                  <a:lnTo>
                    <a:pt x="4204" y="1039"/>
                  </a:lnTo>
                  <a:lnTo>
                    <a:pt x="4204" y="1788"/>
                  </a:lnTo>
                  <a:close/>
                  <a:moveTo>
                    <a:pt x="2619" y="1788"/>
                  </a:moveTo>
                  <a:lnTo>
                    <a:pt x="2962" y="1788"/>
                  </a:lnTo>
                  <a:lnTo>
                    <a:pt x="2349" y="0"/>
                  </a:lnTo>
                  <a:lnTo>
                    <a:pt x="2091" y="0"/>
                  </a:lnTo>
                  <a:lnTo>
                    <a:pt x="1480" y="1788"/>
                  </a:lnTo>
                  <a:lnTo>
                    <a:pt x="1822" y="1788"/>
                  </a:lnTo>
                  <a:lnTo>
                    <a:pt x="1923" y="1471"/>
                  </a:lnTo>
                  <a:lnTo>
                    <a:pt x="2521" y="1471"/>
                  </a:lnTo>
                  <a:lnTo>
                    <a:pt x="2619" y="1788"/>
                  </a:lnTo>
                  <a:close/>
                  <a:moveTo>
                    <a:pt x="2434" y="1178"/>
                  </a:moveTo>
                  <a:lnTo>
                    <a:pt x="2016" y="1178"/>
                  </a:lnTo>
                  <a:lnTo>
                    <a:pt x="2229" y="528"/>
                  </a:lnTo>
                  <a:lnTo>
                    <a:pt x="2434" y="1178"/>
                  </a:lnTo>
                  <a:close/>
                  <a:moveTo>
                    <a:pt x="328" y="673"/>
                  </a:moveTo>
                  <a:lnTo>
                    <a:pt x="328" y="311"/>
                  </a:lnTo>
                  <a:lnTo>
                    <a:pt x="1112" y="311"/>
                  </a:lnTo>
                  <a:lnTo>
                    <a:pt x="1112" y="0"/>
                  </a:lnTo>
                  <a:lnTo>
                    <a:pt x="0" y="0"/>
                  </a:lnTo>
                  <a:lnTo>
                    <a:pt x="0" y="1788"/>
                  </a:lnTo>
                  <a:lnTo>
                    <a:pt x="673" y="1788"/>
                  </a:lnTo>
                  <a:lnTo>
                    <a:pt x="704" y="1787"/>
                  </a:lnTo>
                  <a:lnTo>
                    <a:pt x="734" y="1785"/>
                  </a:lnTo>
                  <a:lnTo>
                    <a:pt x="765" y="1782"/>
                  </a:lnTo>
                  <a:lnTo>
                    <a:pt x="793" y="1778"/>
                  </a:lnTo>
                  <a:lnTo>
                    <a:pt x="821" y="1771"/>
                  </a:lnTo>
                  <a:lnTo>
                    <a:pt x="849" y="1764"/>
                  </a:lnTo>
                  <a:lnTo>
                    <a:pt x="875" y="1756"/>
                  </a:lnTo>
                  <a:lnTo>
                    <a:pt x="901" y="1746"/>
                  </a:lnTo>
                  <a:lnTo>
                    <a:pt x="925" y="1736"/>
                  </a:lnTo>
                  <a:lnTo>
                    <a:pt x="949" y="1724"/>
                  </a:lnTo>
                  <a:lnTo>
                    <a:pt x="973" y="1711"/>
                  </a:lnTo>
                  <a:lnTo>
                    <a:pt x="994" y="1698"/>
                  </a:lnTo>
                  <a:lnTo>
                    <a:pt x="1015" y="1682"/>
                  </a:lnTo>
                  <a:lnTo>
                    <a:pt x="1035" y="1666"/>
                  </a:lnTo>
                  <a:lnTo>
                    <a:pt x="1055" y="1650"/>
                  </a:lnTo>
                  <a:lnTo>
                    <a:pt x="1072" y="1632"/>
                  </a:lnTo>
                  <a:lnTo>
                    <a:pt x="1089" y="1612"/>
                  </a:lnTo>
                  <a:lnTo>
                    <a:pt x="1105" y="1592"/>
                  </a:lnTo>
                  <a:lnTo>
                    <a:pt x="1121" y="1572"/>
                  </a:lnTo>
                  <a:lnTo>
                    <a:pt x="1134" y="1550"/>
                  </a:lnTo>
                  <a:lnTo>
                    <a:pt x="1148" y="1527"/>
                  </a:lnTo>
                  <a:lnTo>
                    <a:pt x="1160" y="1505"/>
                  </a:lnTo>
                  <a:lnTo>
                    <a:pt x="1170" y="1480"/>
                  </a:lnTo>
                  <a:lnTo>
                    <a:pt x="1180" y="1455"/>
                  </a:lnTo>
                  <a:lnTo>
                    <a:pt x="1189" y="1429"/>
                  </a:lnTo>
                  <a:lnTo>
                    <a:pt x="1196" y="1402"/>
                  </a:lnTo>
                  <a:lnTo>
                    <a:pt x="1203" y="1376"/>
                  </a:lnTo>
                  <a:lnTo>
                    <a:pt x="1208" y="1347"/>
                  </a:lnTo>
                  <a:lnTo>
                    <a:pt x="1213" y="1319"/>
                  </a:lnTo>
                  <a:lnTo>
                    <a:pt x="1215" y="1290"/>
                  </a:lnTo>
                  <a:lnTo>
                    <a:pt x="1217" y="1260"/>
                  </a:lnTo>
                  <a:lnTo>
                    <a:pt x="1217" y="1230"/>
                  </a:lnTo>
                  <a:lnTo>
                    <a:pt x="1217" y="1199"/>
                  </a:lnTo>
                  <a:lnTo>
                    <a:pt x="1215" y="1170"/>
                  </a:lnTo>
                  <a:lnTo>
                    <a:pt x="1212" y="1141"/>
                  </a:lnTo>
                  <a:lnTo>
                    <a:pt x="1208" y="1113"/>
                  </a:lnTo>
                  <a:lnTo>
                    <a:pt x="1203" y="1085"/>
                  </a:lnTo>
                  <a:lnTo>
                    <a:pt x="1196" y="1058"/>
                  </a:lnTo>
                  <a:lnTo>
                    <a:pt x="1188" y="1031"/>
                  </a:lnTo>
                  <a:lnTo>
                    <a:pt x="1180" y="1005"/>
                  </a:lnTo>
                  <a:lnTo>
                    <a:pt x="1170" y="980"/>
                  </a:lnTo>
                  <a:lnTo>
                    <a:pt x="1159" y="957"/>
                  </a:lnTo>
                  <a:lnTo>
                    <a:pt x="1148" y="933"/>
                  </a:lnTo>
                  <a:lnTo>
                    <a:pt x="1134" y="911"/>
                  </a:lnTo>
                  <a:lnTo>
                    <a:pt x="1120" y="888"/>
                  </a:lnTo>
                  <a:lnTo>
                    <a:pt x="1105" y="868"/>
                  </a:lnTo>
                  <a:lnTo>
                    <a:pt x="1088" y="848"/>
                  </a:lnTo>
                  <a:lnTo>
                    <a:pt x="1071" y="829"/>
                  </a:lnTo>
                  <a:lnTo>
                    <a:pt x="1053" y="811"/>
                  </a:lnTo>
                  <a:lnTo>
                    <a:pt x="1034" y="794"/>
                  </a:lnTo>
                  <a:lnTo>
                    <a:pt x="1014" y="778"/>
                  </a:lnTo>
                  <a:lnTo>
                    <a:pt x="993" y="762"/>
                  </a:lnTo>
                  <a:lnTo>
                    <a:pt x="971" y="749"/>
                  </a:lnTo>
                  <a:lnTo>
                    <a:pt x="948" y="735"/>
                  </a:lnTo>
                  <a:lnTo>
                    <a:pt x="924" y="724"/>
                  </a:lnTo>
                  <a:lnTo>
                    <a:pt x="899" y="714"/>
                  </a:lnTo>
                  <a:lnTo>
                    <a:pt x="875" y="704"/>
                  </a:lnTo>
                  <a:lnTo>
                    <a:pt x="848" y="696"/>
                  </a:lnTo>
                  <a:lnTo>
                    <a:pt x="821" y="688"/>
                  </a:lnTo>
                  <a:lnTo>
                    <a:pt x="793" y="683"/>
                  </a:lnTo>
                  <a:lnTo>
                    <a:pt x="764" y="678"/>
                  </a:lnTo>
                  <a:lnTo>
                    <a:pt x="734" y="675"/>
                  </a:lnTo>
                  <a:lnTo>
                    <a:pt x="704" y="673"/>
                  </a:lnTo>
                  <a:lnTo>
                    <a:pt x="673" y="673"/>
                  </a:lnTo>
                  <a:lnTo>
                    <a:pt x="328" y="673"/>
                  </a:lnTo>
                  <a:close/>
                  <a:moveTo>
                    <a:pt x="328" y="984"/>
                  </a:moveTo>
                  <a:lnTo>
                    <a:pt x="656" y="984"/>
                  </a:lnTo>
                  <a:lnTo>
                    <a:pt x="669" y="985"/>
                  </a:lnTo>
                  <a:lnTo>
                    <a:pt x="683" y="985"/>
                  </a:lnTo>
                  <a:lnTo>
                    <a:pt x="695" y="987"/>
                  </a:lnTo>
                  <a:lnTo>
                    <a:pt x="707" y="988"/>
                  </a:lnTo>
                  <a:lnTo>
                    <a:pt x="720" y="991"/>
                  </a:lnTo>
                  <a:lnTo>
                    <a:pt x="732" y="995"/>
                  </a:lnTo>
                  <a:lnTo>
                    <a:pt x="743" y="998"/>
                  </a:lnTo>
                  <a:lnTo>
                    <a:pt x="753" y="1002"/>
                  </a:lnTo>
                  <a:lnTo>
                    <a:pt x="765" y="1007"/>
                  </a:lnTo>
                  <a:lnTo>
                    <a:pt x="775" y="1012"/>
                  </a:lnTo>
                  <a:lnTo>
                    <a:pt x="785" y="1017"/>
                  </a:lnTo>
                  <a:lnTo>
                    <a:pt x="794" y="1024"/>
                  </a:lnTo>
                  <a:lnTo>
                    <a:pt x="803" y="1031"/>
                  </a:lnTo>
                  <a:lnTo>
                    <a:pt x="812" y="1037"/>
                  </a:lnTo>
                  <a:lnTo>
                    <a:pt x="820" y="1044"/>
                  </a:lnTo>
                  <a:lnTo>
                    <a:pt x="828" y="1053"/>
                  </a:lnTo>
                  <a:lnTo>
                    <a:pt x="834" y="1061"/>
                  </a:lnTo>
                  <a:lnTo>
                    <a:pt x="841" y="1070"/>
                  </a:lnTo>
                  <a:lnTo>
                    <a:pt x="848" y="1079"/>
                  </a:lnTo>
                  <a:lnTo>
                    <a:pt x="853" y="1088"/>
                  </a:lnTo>
                  <a:lnTo>
                    <a:pt x="859" y="1098"/>
                  </a:lnTo>
                  <a:lnTo>
                    <a:pt x="865" y="1108"/>
                  </a:lnTo>
                  <a:lnTo>
                    <a:pt x="869" y="1119"/>
                  </a:lnTo>
                  <a:lnTo>
                    <a:pt x="874" y="1131"/>
                  </a:lnTo>
                  <a:lnTo>
                    <a:pt x="880" y="1153"/>
                  </a:lnTo>
                  <a:lnTo>
                    <a:pt x="885" y="1178"/>
                  </a:lnTo>
                  <a:lnTo>
                    <a:pt x="888" y="1204"/>
                  </a:lnTo>
                  <a:lnTo>
                    <a:pt x="889" y="1230"/>
                  </a:lnTo>
                  <a:lnTo>
                    <a:pt x="888" y="1258"/>
                  </a:lnTo>
                  <a:lnTo>
                    <a:pt x="885" y="1283"/>
                  </a:lnTo>
                  <a:lnTo>
                    <a:pt x="880" y="1308"/>
                  </a:lnTo>
                  <a:lnTo>
                    <a:pt x="874" y="1332"/>
                  </a:lnTo>
                  <a:lnTo>
                    <a:pt x="869" y="1342"/>
                  </a:lnTo>
                  <a:lnTo>
                    <a:pt x="865" y="1353"/>
                  </a:lnTo>
                  <a:lnTo>
                    <a:pt x="859" y="1363"/>
                  </a:lnTo>
                  <a:lnTo>
                    <a:pt x="853" y="1373"/>
                  </a:lnTo>
                  <a:lnTo>
                    <a:pt x="848" y="1382"/>
                  </a:lnTo>
                  <a:lnTo>
                    <a:pt x="841" y="1392"/>
                  </a:lnTo>
                  <a:lnTo>
                    <a:pt x="834" y="1400"/>
                  </a:lnTo>
                  <a:lnTo>
                    <a:pt x="828" y="1409"/>
                  </a:lnTo>
                  <a:lnTo>
                    <a:pt x="820" y="1417"/>
                  </a:lnTo>
                  <a:lnTo>
                    <a:pt x="812" y="1424"/>
                  </a:lnTo>
                  <a:lnTo>
                    <a:pt x="803" y="1431"/>
                  </a:lnTo>
                  <a:lnTo>
                    <a:pt x="794" y="1437"/>
                  </a:lnTo>
                  <a:lnTo>
                    <a:pt x="785" y="1443"/>
                  </a:lnTo>
                  <a:lnTo>
                    <a:pt x="775" y="1449"/>
                  </a:lnTo>
                  <a:lnTo>
                    <a:pt x="765" y="1454"/>
                  </a:lnTo>
                  <a:lnTo>
                    <a:pt x="753" y="1459"/>
                  </a:lnTo>
                  <a:lnTo>
                    <a:pt x="743" y="1463"/>
                  </a:lnTo>
                  <a:lnTo>
                    <a:pt x="732" y="1466"/>
                  </a:lnTo>
                  <a:lnTo>
                    <a:pt x="720" y="1469"/>
                  </a:lnTo>
                  <a:lnTo>
                    <a:pt x="707" y="1472"/>
                  </a:lnTo>
                  <a:lnTo>
                    <a:pt x="695" y="1473"/>
                  </a:lnTo>
                  <a:lnTo>
                    <a:pt x="683" y="1475"/>
                  </a:lnTo>
                  <a:lnTo>
                    <a:pt x="669" y="1475"/>
                  </a:lnTo>
                  <a:lnTo>
                    <a:pt x="656" y="1477"/>
                  </a:lnTo>
                  <a:lnTo>
                    <a:pt x="328" y="1477"/>
                  </a:lnTo>
                  <a:lnTo>
                    <a:pt x="328" y="984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1759" name="Freeform 6"/>
            <p:cNvSpPr>
              <a:spLocks noEditPoints="1"/>
            </p:cNvSpPr>
            <p:nvPr/>
          </p:nvSpPr>
          <p:spPr bwMode="auto">
            <a:xfrm>
              <a:off x="6778625" y="411163"/>
              <a:ext cx="2020888" cy="2144712"/>
            </a:xfrm>
            <a:custGeom>
              <a:avLst/>
              <a:gdLst>
                <a:gd name="T0" fmla="*/ 6365 w 6365"/>
                <a:gd name="T1" fmla="*/ 6357 h 6755"/>
                <a:gd name="T2" fmla="*/ 2996 w 6365"/>
                <a:gd name="T3" fmla="*/ 4768 h 6755"/>
                <a:gd name="T4" fmla="*/ 4494 w 6365"/>
                <a:gd name="T5" fmla="*/ 6357 h 6755"/>
                <a:gd name="T6" fmla="*/ 4868 w 6365"/>
                <a:gd name="T7" fmla="*/ 6755 h 6755"/>
                <a:gd name="T8" fmla="*/ 4494 w 6365"/>
                <a:gd name="T9" fmla="*/ 5960 h 6755"/>
                <a:gd name="T10" fmla="*/ 3370 w 6365"/>
                <a:gd name="T11" fmla="*/ 5166 h 6755"/>
                <a:gd name="T12" fmla="*/ 4494 w 6365"/>
                <a:gd name="T13" fmla="*/ 5960 h 6755"/>
                <a:gd name="T14" fmla="*/ 5991 w 6365"/>
                <a:gd name="T15" fmla="*/ 5166 h 6755"/>
                <a:gd name="T16" fmla="*/ 4868 w 6365"/>
                <a:gd name="T17" fmla="*/ 5961 h 6755"/>
                <a:gd name="T18" fmla="*/ 0 w 6365"/>
                <a:gd name="T19" fmla="*/ 4371 h 6755"/>
                <a:gd name="T20" fmla="*/ 6365 w 6365"/>
                <a:gd name="T21" fmla="*/ 3973 h 6755"/>
                <a:gd name="T22" fmla="*/ 0 w 6365"/>
                <a:gd name="T23" fmla="*/ 4371 h 6755"/>
                <a:gd name="T24" fmla="*/ 6365 w 6365"/>
                <a:gd name="T25" fmla="*/ 3576 h 6755"/>
                <a:gd name="T26" fmla="*/ 5804 w 6365"/>
                <a:gd name="T27" fmla="*/ 0 h 6755"/>
                <a:gd name="T28" fmla="*/ 5243 w 6365"/>
                <a:gd name="T29" fmla="*/ 597 h 6755"/>
                <a:gd name="T30" fmla="*/ 4681 w 6365"/>
                <a:gd name="T31" fmla="*/ 0 h 6755"/>
                <a:gd name="T32" fmla="*/ 3744 w 6365"/>
                <a:gd name="T33" fmla="*/ 3576 h 6755"/>
                <a:gd name="T34" fmla="*/ 4120 w 6365"/>
                <a:gd name="T35" fmla="*/ 1193 h 6755"/>
                <a:gd name="T36" fmla="*/ 4868 w 6365"/>
                <a:gd name="T37" fmla="*/ 3576 h 6755"/>
                <a:gd name="T38" fmla="*/ 5243 w 6365"/>
                <a:gd name="T39" fmla="*/ 1193 h 6755"/>
                <a:gd name="T40" fmla="*/ 5991 w 6365"/>
                <a:gd name="T41" fmla="*/ 3576 h 6755"/>
                <a:gd name="T42" fmla="*/ 3370 w 6365"/>
                <a:gd name="T43" fmla="*/ 3576 h 6755"/>
                <a:gd name="T44" fmla="*/ 1873 w 6365"/>
                <a:gd name="T45" fmla="*/ 0 h 6755"/>
                <a:gd name="T46" fmla="*/ 2247 w 6365"/>
                <a:gd name="T47" fmla="*/ 398 h 6755"/>
                <a:gd name="T48" fmla="*/ 2996 w 6365"/>
                <a:gd name="T49" fmla="*/ 3178 h 6755"/>
                <a:gd name="T50" fmla="*/ 2247 w 6365"/>
                <a:gd name="T51" fmla="*/ 398 h 6755"/>
                <a:gd name="T52" fmla="*/ 1499 w 6365"/>
                <a:gd name="T53" fmla="*/ 3576 h 6755"/>
                <a:gd name="T54" fmla="*/ 936 w 6365"/>
                <a:gd name="T55" fmla="*/ 0 h 6755"/>
                <a:gd name="T56" fmla="*/ 0 w 6365"/>
                <a:gd name="T57" fmla="*/ 994 h 6755"/>
                <a:gd name="T58" fmla="*/ 0 w 6365"/>
                <a:gd name="T59" fmla="*/ 3576 h 6755"/>
                <a:gd name="T60" fmla="*/ 1123 w 6365"/>
                <a:gd name="T61" fmla="*/ 398 h 6755"/>
                <a:gd name="T62" fmla="*/ 375 w 6365"/>
                <a:gd name="T63" fmla="*/ 3178 h 6755"/>
                <a:gd name="T64" fmla="*/ 2621 w 6365"/>
                <a:gd name="T65" fmla="*/ 4768 h 6755"/>
                <a:gd name="T66" fmla="*/ 0 w 6365"/>
                <a:gd name="T67" fmla="*/ 6755 h 6755"/>
                <a:gd name="T68" fmla="*/ 375 w 6365"/>
                <a:gd name="T69" fmla="*/ 6357 h 6755"/>
                <a:gd name="T70" fmla="*/ 2621 w 6365"/>
                <a:gd name="T71" fmla="*/ 4768 h 6755"/>
                <a:gd name="T72" fmla="*/ 375 w 6365"/>
                <a:gd name="T73" fmla="*/ 5960 h 6755"/>
                <a:gd name="T74" fmla="*/ 2247 w 6365"/>
                <a:gd name="T75" fmla="*/ 5166 h 67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65"/>
                <a:gd name="T115" fmla="*/ 0 h 6755"/>
                <a:gd name="T116" fmla="*/ 6365 w 6365"/>
                <a:gd name="T117" fmla="*/ 6755 h 67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65" h="6755">
                  <a:moveTo>
                    <a:pt x="4868" y="6357"/>
                  </a:moveTo>
                  <a:lnTo>
                    <a:pt x="6365" y="6357"/>
                  </a:lnTo>
                  <a:lnTo>
                    <a:pt x="6365" y="4768"/>
                  </a:lnTo>
                  <a:lnTo>
                    <a:pt x="2996" y="4768"/>
                  </a:lnTo>
                  <a:lnTo>
                    <a:pt x="2996" y="6357"/>
                  </a:lnTo>
                  <a:lnTo>
                    <a:pt x="4494" y="6357"/>
                  </a:lnTo>
                  <a:lnTo>
                    <a:pt x="4494" y="6755"/>
                  </a:lnTo>
                  <a:lnTo>
                    <a:pt x="4868" y="6755"/>
                  </a:lnTo>
                  <a:lnTo>
                    <a:pt x="4868" y="6357"/>
                  </a:lnTo>
                  <a:close/>
                  <a:moveTo>
                    <a:pt x="4494" y="5960"/>
                  </a:moveTo>
                  <a:lnTo>
                    <a:pt x="3370" y="5960"/>
                  </a:lnTo>
                  <a:lnTo>
                    <a:pt x="3370" y="5166"/>
                  </a:lnTo>
                  <a:lnTo>
                    <a:pt x="4494" y="5166"/>
                  </a:lnTo>
                  <a:lnTo>
                    <a:pt x="4494" y="5960"/>
                  </a:lnTo>
                  <a:close/>
                  <a:moveTo>
                    <a:pt x="4868" y="5166"/>
                  </a:moveTo>
                  <a:lnTo>
                    <a:pt x="5991" y="5166"/>
                  </a:lnTo>
                  <a:lnTo>
                    <a:pt x="5991" y="5961"/>
                  </a:lnTo>
                  <a:lnTo>
                    <a:pt x="4868" y="5961"/>
                  </a:lnTo>
                  <a:lnTo>
                    <a:pt x="4868" y="5166"/>
                  </a:lnTo>
                  <a:close/>
                  <a:moveTo>
                    <a:pt x="0" y="4371"/>
                  </a:moveTo>
                  <a:lnTo>
                    <a:pt x="6365" y="4371"/>
                  </a:lnTo>
                  <a:lnTo>
                    <a:pt x="6365" y="3973"/>
                  </a:lnTo>
                  <a:lnTo>
                    <a:pt x="0" y="3973"/>
                  </a:lnTo>
                  <a:lnTo>
                    <a:pt x="0" y="4371"/>
                  </a:lnTo>
                  <a:close/>
                  <a:moveTo>
                    <a:pt x="5991" y="3576"/>
                  </a:moveTo>
                  <a:lnTo>
                    <a:pt x="6365" y="3576"/>
                  </a:lnTo>
                  <a:lnTo>
                    <a:pt x="6365" y="0"/>
                  </a:lnTo>
                  <a:lnTo>
                    <a:pt x="5804" y="0"/>
                  </a:lnTo>
                  <a:lnTo>
                    <a:pt x="5804" y="1"/>
                  </a:lnTo>
                  <a:lnTo>
                    <a:pt x="5243" y="597"/>
                  </a:lnTo>
                  <a:lnTo>
                    <a:pt x="5243" y="0"/>
                  </a:lnTo>
                  <a:lnTo>
                    <a:pt x="4681" y="0"/>
                  </a:lnTo>
                  <a:lnTo>
                    <a:pt x="3744" y="994"/>
                  </a:lnTo>
                  <a:lnTo>
                    <a:pt x="3744" y="3576"/>
                  </a:lnTo>
                  <a:lnTo>
                    <a:pt x="4120" y="3576"/>
                  </a:lnTo>
                  <a:lnTo>
                    <a:pt x="4120" y="1193"/>
                  </a:lnTo>
                  <a:lnTo>
                    <a:pt x="4868" y="398"/>
                  </a:lnTo>
                  <a:lnTo>
                    <a:pt x="4868" y="3576"/>
                  </a:lnTo>
                  <a:lnTo>
                    <a:pt x="5243" y="3576"/>
                  </a:lnTo>
                  <a:lnTo>
                    <a:pt x="5243" y="1193"/>
                  </a:lnTo>
                  <a:lnTo>
                    <a:pt x="5991" y="398"/>
                  </a:lnTo>
                  <a:lnTo>
                    <a:pt x="5991" y="3576"/>
                  </a:lnTo>
                  <a:close/>
                  <a:moveTo>
                    <a:pt x="1873" y="3576"/>
                  </a:moveTo>
                  <a:lnTo>
                    <a:pt x="3370" y="3576"/>
                  </a:lnTo>
                  <a:lnTo>
                    <a:pt x="3370" y="0"/>
                  </a:lnTo>
                  <a:lnTo>
                    <a:pt x="1873" y="0"/>
                  </a:lnTo>
                  <a:lnTo>
                    <a:pt x="1873" y="3576"/>
                  </a:lnTo>
                  <a:close/>
                  <a:moveTo>
                    <a:pt x="2247" y="398"/>
                  </a:moveTo>
                  <a:lnTo>
                    <a:pt x="2996" y="398"/>
                  </a:lnTo>
                  <a:lnTo>
                    <a:pt x="2996" y="3178"/>
                  </a:lnTo>
                  <a:lnTo>
                    <a:pt x="2247" y="3178"/>
                  </a:lnTo>
                  <a:lnTo>
                    <a:pt x="2247" y="398"/>
                  </a:lnTo>
                  <a:close/>
                  <a:moveTo>
                    <a:pt x="0" y="3576"/>
                  </a:moveTo>
                  <a:lnTo>
                    <a:pt x="1499" y="3576"/>
                  </a:lnTo>
                  <a:lnTo>
                    <a:pt x="1499" y="0"/>
                  </a:lnTo>
                  <a:lnTo>
                    <a:pt x="936" y="0"/>
                  </a:lnTo>
                  <a:lnTo>
                    <a:pt x="0" y="994"/>
                  </a:lnTo>
                  <a:lnTo>
                    <a:pt x="0" y="3576"/>
                  </a:lnTo>
                  <a:close/>
                  <a:moveTo>
                    <a:pt x="375" y="1193"/>
                  </a:moveTo>
                  <a:lnTo>
                    <a:pt x="1123" y="398"/>
                  </a:lnTo>
                  <a:lnTo>
                    <a:pt x="1123" y="3178"/>
                  </a:lnTo>
                  <a:lnTo>
                    <a:pt x="375" y="3178"/>
                  </a:lnTo>
                  <a:lnTo>
                    <a:pt x="375" y="1193"/>
                  </a:lnTo>
                  <a:close/>
                  <a:moveTo>
                    <a:pt x="2621" y="4768"/>
                  </a:moveTo>
                  <a:lnTo>
                    <a:pt x="0" y="4768"/>
                  </a:lnTo>
                  <a:lnTo>
                    <a:pt x="0" y="6755"/>
                  </a:lnTo>
                  <a:lnTo>
                    <a:pt x="375" y="6755"/>
                  </a:lnTo>
                  <a:lnTo>
                    <a:pt x="375" y="6357"/>
                  </a:lnTo>
                  <a:lnTo>
                    <a:pt x="2621" y="6357"/>
                  </a:lnTo>
                  <a:lnTo>
                    <a:pt x="2621" y="4768"/>
                  </a:lnTo>
                  <a:close/>
                  <a:moveTo>
                    <a:pt x="2247" y="5960"/>
                  </a:moveTo>
                  <a:lnTo>
                    <a:pt x="375" y="5960"/>
                  </a:lnTo>
                  <a:lnTo>
                    <a:pt x="375" y="5166"/>
                  </a:lnTo>
                  <a:lnTo>
                    <a:pt x="2247" y="5166"/>
                  </a:lnTo>
                  <a:lnTo>
                    <a:pt x="2247" y="5960"/>
                  </a:lnTo>
                  <a:close/>
                </a:path>
              </a:pathLst>
            </a:custGeom>
            <a:solidFill>
              <a:srgbClr val="2F44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1760" name="Rectangle 7"/>
            <p:cNvSpPr>
              <a:spLocks noChangeArrowheads="1"/>
            </p:cNvSpPr>
            <p:nvPr/>
          </p:nvSpPr>
          <p:spPr bwMode="auto">
            <a:xfrm>
              <a:off x="9631363" y="411163"/>
              <a:ext cx="119063" cy="2144712"/>
            </a:xfrm>
            <a:prstGeom prst="rect">
              <a:avLst/>
            </a:prstGeom>
            <a:solidFill>
              <a:srgbClr val="95C1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Verdan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21925" y="733425"/>
            <a:ext cx="11806238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20" dirty="0">
                <a:solidFill>
                  <a:srgbClr val="76787A"/>
                </a:solidFill>
                <a:latin typeface="+mn-lt"/>
                <a:cs typeface="+mn-cs"/>
              </a:rPr>
              <a:t>Семейная ипотека. Мифы и реальность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7563" y="733425"/>
            <a:ext cx="1014412" cy="515938"/>
          </a:xfrm>
          <a:prstGeom prst="rect">
            <a:avLst/>
          </a:prstGeom>
        </p:spPr>
        <p:txBody>
          <a:bodyPr/>
          <a:lstStyle/>
          <a:p>
            <a:pPr algn="r" defTabSz="1828891" fontAlgn="auto">
              <a:spcBef>
                <a:spcPts val="0"/>
              </a:spcBef>
              <a:spcAft>
                <a:spcPts val="0"/>
              </a:spcAft>
              <a:defRPr/>
            </a:pPr>
            <a:fld id="{2040F637-D2C0-40B2-8D7B-96D372AD46B1}" type="slidenum">
              <a:rPr lang="ru-RU" sz="2400" spc="-20">
                <a:solidFill>
                  <a:srgbClr val="76787A"/>
                </a:solidFill>
                <a:latin typeface="+mn-lt"/>
                <a:cs typeface="+mn-cs"/>
              </a:rPr>
              <a:pPr algn="r" defTabSz="1828891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2400" spc="-20" dirty="0">
              <a:solidFill>
                <a:srgbClr val="76787A"/>
              </a:solidFill>
              <a:latin typeface="+mn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2025" y="2700338"/>
            <a:ext cx="7213600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2F444E"/>
                </a:solidFill>
                <a:latin typeface="+mn-lt"/>
                <a:cs typeface="+mn-cs"/>
              </a:rPr>
              <a:t>Миф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6950" y="3933825"/>
            <a:ext cx="7964488" cy="1177925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Ставка 6</a:t>
            </a:r>
            <a:r>
              <a:rPr lang="en-US" sz="1200" spc="-20" dirty="0">
                <a:solidFill>
                  <a:srgbClr val="2F444E"/>
                </a:solidFill>
                <a:latin typeface="+mn-lt"/>
                <a:cs typeface="+mn-cs"/>
              </a:rPr>
              <a:t> </a:t>
            </a: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% по «Семейной ипотеке»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возможна только при условии оформления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программы добровольного страхования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20" dirty="0">
                <a:solidFill>
                  <a:srgbClr val="2F444E"/>
                </a:solidFill>
                <a:latin typeface="+mn-lt"/>
                <a:cs typeface="+mn-cs"/>
              </a:rPr>
              <a:t>жизни и здоровья заемщика.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025" y="7145338"/>
            <a:ext cx="7215188" cy="1028700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0" dirty="0">
                <a:solidFill>
                  <a:srgbClr val="92D050"/>
                </a:solidFill>
                <a:latin typeface="+mn-lt"/>
                <a:cs typeface="+mn-cs"/>
              </a:rPr>
              <a:t>Реальность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8538" y="8380413"/>
            <a:ext cx="8012112" cy="1341437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Отказ от добровольного страхования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жизни и здоровья заемщика не влияет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20" dirty="0">
                <a:solidFill>
                  <a:srgbClr val="2F444E"/>
                </a:solidFill>
                <a:latin typeface="+mn-lt"/>
                <a:cs typeface="+mn-cs"/>
              </a:rPr>
              <a:t>на размер ставки!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38538" y="9872663"/>
            <a:ext cx="7699375" cy="172085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Также возможно оформление кредита без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предоставления документов о занятости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и доходе с опцией «Легкая ипотека»*, </a:t>
            </a:r>
          </a:p>
          <a:p>
            <a:pPr defTabSz="1828891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-40" dirty="0">
                <a:solidFill>
                  <a:srgbClr val="2F444E"/>
                </a:solidFill>
                <a:latin typeface="+mn-lt"/>
                <a:cs typeface="+mn-cs"/>
              </a:rPr>
              <a:t>при этом ставка также не увеличивается.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650" y="2130425"/>
            <a:ext cx="2733675" cy="4102100"/>
          </a:xfrm>
          <a:prstGeom prst="rect">
            <a:avLst/>
          </a:prstGeom>
        </p:spPr>
        <p:txBody>
          <a:bodyPr/>
          <a:lstStyle/>
          <a:p>
            <a:pPr defTabSz="1828891" fontAlgn="auto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spc="-30" dirty="0">
                <a:solidFill>
                  <a:srgbClr val="95C12E"/>
                </a:solidFill>
                <a:latin typeface="+mn-lt"/>
                <a:cs typeface="+mn-cs"/>
              </a:rPr>
              <a:t>7</a:t>
            </a:r>
            <a:endParaRPr lang="ru-RU" sz="23000" spc="-30" dirty="0">
              <a:solidFill>
                <a:srgbClr val="95C12E"/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8538" y="12185650"/>
            <a:ext cx="7699375" cy="633413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spc="-20" dirty="0">
                <a:solidFill>
                  <a:srgbClr val="646464"/>
                </a:solidFill>
                <a:latin typeface="+mn-lt"/>
                <a:cs typeface="+mn-cs"/>
              </a:rPr>
              <a:t>Минимальный первоначальный взнос 35</a:t>
            </a:r>
            <a:r>
              <a:rPr lang="ru-RU" sz="1000" spc="-20" dirty="0">
                <a:solidFill>
                  <a:srgbClr val="646464"/>
                </a:solidFill>
                <a:latin typeface="+mn-lt"/>
                <a:cs typeface="+mn-cs"/>
              </a:rPr>
              <a:t> </a:t>
            </a:r>
            <a:r>
              <a:rPr lang="ru-RU" sz="1500" spc="-20" dirty="0">
                <a:solidFill>
                  <a:srgbClr val="646464"/>
                </a:solidFill>
                <a:latin typeface="+mn-lt"/>
                <a:cs typeface="+mn-cs"/>
              </a:rPr>
              <a:t>% от стоимости</a:t>
            </a:r>
            <a:endParaRPr lang="en-US" sz="1500" spc="-20" dirty="0">
              <a:solidFill>
                <a:srgbClr val="646464"/>
              </a:solidFill>
              <a:latin typeface="+mn-lt"/>
              <a:cs typeface="+mn-cs"/>
            </a:endParaRPr>
          </a:p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spc="-20" dirty="0">
                <a:solidFill>
                  <a:srgbClr val="646464"/>
                </a:solidFill>
                <a:latin typeface="+mn-lt"/>
                <a:cs typeface="+mn-cs"/>
              </a:rPr>
              <a:t>приобретаемого объекта.</a:t>
            </a:r>
            <a:endParaRPr lang="ru-RU" sz="1500" spc="-4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24225" y="12185650"/>
            <a:ext cx="274638" cy="633413"/>
          </a:xfrm>
          <a:prstGeom prst="rect">
            <a:avLst/>
          </a:prstGeom>
        </p:spPr>
        <p:txBody>
          <a:bodyPr/>
          <a:lstStyle/>
          <a:p>
            <a:pPr defTabSz="18288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spc="-20" dirty="0">
                <a:solidFill>
                  <a:srgbClr val="646464"/>
                </a:solidFill>
                <a:latin typeface="+mn-lt"/>
                <a:cs typeface="+mn-cs"/>
              </a:rPr>
              <a:t>*</a:t>
            </a:r>
            <a:endParaRPr lang="ru-RU" sz="1500" spc="-40" dirty="0">
              <a:solidFill>
                <a:srgbClr val="2F444E"/>
              </a:solidFill>
              <a:latin typeface="+mn-lt"/>
              <a:cs typeface="+mn-cs"/>
            </a:endParaRPr>
          </a:p>
        </p:txBody>
      </p:sp>
      <p:sp>
        <p:nvSpPr>
          <p:cNvPr id="31756" name="Rectangle 7"/>
          <p:cNvSpPr>
            <a:spLocks noChangeArrowheads="1"/>
          </p:cNvSpPr>
          <p:nvPr/>
        </p:nvSpPr>
        <p:spPr bwMode="auto">
          <a:xfrm>
            <a:off x="3578225" y="6400800"/>
            <a:ext cx="7658100" cy="38100"/>
          </a:xfrm>
          <a:prstGeom prst="rect">
            <a:avLst/>
          </a:prstGeom>
          <a:solidFill>
            <a:srgbClr val="A0C6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31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68200" y="1397000"/>
            <a:ext cx="12117388" cy="1232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444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122807</TotalTime>
  <Words>973</Words>
  <Application>Microsoft Office PowerPoint</Application>
  <PresentationFormat>Произвольный</PresentationFormat>
  <Paragraphs>265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Verdana</vt:lpstr>
      <vt:lpstr>Arial</vt:lpstr>
      <vt:lpstr>Calibri</vt:lpstr>
      <vt:lpstr>Segoe UI Light</vt:lpstr>
      <vt:lpstr>Tahoma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2012-2014</dc:title>
  <dc:creator>Слава</dc:creator>
  <cp:lastModifiedBy>Platonycheva</cp:lastModifiedBy>
  <cp:revision>664</cp:revision>
  <cp:lastPrinted>2016-11-09T11:25:30Z</cp:lastPrinted>
  <dcterms:created xsi:type="dcterms:W3CDTF">2014-10-31T15:11:45Z</dcterms:created>
  <dcterms:modified xsi:type="dcterms:W3CDTF">2019-08-02T08:55:33Z</dcterms:modified>
</cp:coreProperties>
</file>